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29"/>
  </p:notesMasterIdLst>
  <p:handoutMasterIdLst>
    <p:handoutMasterId r:id="rId30"/>
  </p:handoutMasterIdLst>
  <p:sldIdLst>
    <p:sldId id="257" r:id="rId5"/>
    <p:sldId id="275" r:id="rId6"/>
    <p:sldId id="305" r:id="rId7"/>
    <p:sldId id="306" r:id="rId8"/>
    <p:sldId id="307" r:id="rId9"/>
    <p:sldId id="308" r:id="rId10"/>
    <p:sldId id="309" r:id="rId11"/>
    <p:sldId id="310" r:id="rId12"/>
    <p:sldId id="311" r:id="rId13"/>
    <p:sldId id="312" r:id="rId14"/>
    <p:sldId id="313" r:id="rId15"/>
    <p:sldId id="314" r:id="rId16"/>
    <p:sldId id="315" r:id="rId17"/>
    <p:sldId id="316" r:id="rId18"/>
    <p:sldId id="317" r:id="rId19"/>
    <p:sldId id="318" r:id="rId20"/>
    <p:sldId id="319" r:id="rId21"/>
    <p:sldId id="320" r:id="rId22"/>
    <p:sldId id="321" r:id="rId23"/>
    <p:sldId id="322" r:id="rId24"/>
    <p:sldId id="323" r:id="rId25"/>
    <p:sldId id="324" r:id="rId26"/>
    <p:sldId id="325" r:id="rId27"/>
    <p:sldId id="326"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ead" initials="H" lastIdx="1" clrIdx="0">
    <p:extLst>
      <p:ext uri="{19B8F6BF-5375-455C-9EA6-DF929625EA0E}">
        <p15:presenceInfo xmlns:p15="http://schemas.microsoft.com/office/powerpoint/2012/main" userId="S-1-5-21-3128071309-1757732610-1867957255-1125"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981" autoAdjust="0"/>
    <p:restoredTop sz="94660"/>
  </p:normalViewPr>
  <p:slideViewPr>
    <p:cSldViewPr>
      <p:cViewPr varScale="1">
        <p:scale>
          <a:sx n="104" d="100"/>
          <a:sy n="104" d="100"/>
        </p:scale>
        <p:origin x="108" y="416"/>
      </p:cViewPr>
      <p:guideLst/>
    </p:cSldViewPr>
  </p:slideViewPr>
  <p:notesTextViewPr>
    <p:cViewPr>
      <p:scale>
        <a:sx n="1" d="1"/>
        <a:sy n="1" d="1"/>
      </p:scale>
      <p:origin x="0" y="0"/>
    </p:cViewPr>
  </p:notesTextViewPr>
  <p:sorterViewPr>
    <p:cViewPr>
      <p:scale>
        <a:sx n="100" d="100"/>
        <a:sy n="100" d="100"/>
      </p:scale>
      <p:origin x="0" y="0"/>
    </p:cViewPr>
  </p:sorterViewPr>
  <p:notesViewPr>
    <p:cSldViewPr>
      <p:cViewPr varScale="1">
        <p:scale>
          <a:sx n="95" d="100"/>
          <a:sy n="95" d="100"/>
        </p:scale>
        <p:origin x="3582" y="96"/>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commentAuthors" Target="commentAuthor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handoutMaster" Target="handoutMasters/handoutMaster1.xml"/><Relationship Id="rId35" Type="http://schemas.openxmlformats.org/officeDocument/2006/relationships/tableStyles" Target="tableStyles.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ead" userId="499471d6-4b28-47fd-bb00-0c0771a14785" providerId="ADAL" clId="{C8D802F1-2F50-4B8A-9A1A-D6991CE3B9BB}"/>
    <pc:docChg chg="modSld sldOrd">
      <pc:chgData name="Head" userId="499471d6-4b28-47fd-bb00-0c0771a14785" providerId="ADAL" clId="{C8D802F1-2F50-4B8A-9A1A-D6991CE3B9BB}" dt="2023-07-29T08:30:01.327" v="1"/>
      <pc:docMkLst>
        <pc:docMk/>
      </pc:docMkLst>
      <pc:sldChg chg="ord">
        <pc:chgData name="Head" userId="499471d6-4b28-47fd-bb00-0c0771a14785" providerId="ADAL" clId="{C8D802F1-2F50-4B8A-9A1A-D6991CE3B9BB}" dt="2023-07-29T08:30:01.327" v="1"/>
        <pc:sldMkLst>
          <pc:docMk/>
          <pc:sldMk cId="3054972557" sldId="306"/>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FBE2AAA-2CC7-4F9C-A8C6-8B9F2A3E9EF0}" type="datetimeFigureOut">
              <a:rPr lang="en-US" smtClean="0"/>
              <a:t>7/29/2023</a:t>
            </a:fld>
            <a:endParaRPr lang="en-US" dirty="0"/>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950AD62A-9EE1-43E3-A7E5-D268F71DF3EB}" type="slidenum">
              <a:rPr lang="en-US" smtClean="0"/>
              <a:t>‹#›</a:t>
            </a:fld>
            <a:endParaRPr lang="en-US" dirty="0"/>
          </a:p>
        </p:txBody>
      </p:sp>
    </p:spTree>
    <p:extLst>
      <p:ext uri="{BB962C8B-B14F-4D97-AF65-F5344CB8AC3E}">
        <p14:creationId xmlns:p14="http://schemas.microsoft.com/office/powerpoint/2010/main" val="143644828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B37ADBA-1AC7-4CD6-8AFF-4E8087BA5487}" type="datetimeFigureOut">
              <a:rPr lang="en-US" smtClean="0"/>
              <a:t>7/29/2023</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534C2EF-8A97-4DAF-B099-E567883644D6}" type="slidenum">
              <a:rPr lang="en-US" smtClean="0"/>
              <a:t>‹#›</a:t>
            </a:fld>
            <a:endParaRPr lang="en-US" dirty="0"/>
          </a:p>
        </p:txBody>
      </p:sp>
    </p:spTree>
    <p:extLst>
      <p:ext uri="{BB962C8B-B14F-4D97-AF65-F5344CB8AC3E}">
        <p14:creationId xmlns:p14="http://schemas.microsoft.com/office/powerpoint/2010/main" val="718091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7" name="Picture 6"/>
          <p:cNvPicPr>
            <a:picLocks noChangeAspect="1"/>
          </p:cNvPicPr>
          <p:nvPr/>
        </p:nvPicPr>
        <p:blipFill rotWithShape="1">
          <a:blip r:embed="rId2" cstate="print">
            <a:extLst>
              <a:ext uri="{28A0092B-C50C-407E-A947-70E740481C1C}">
                <a14:useLocalDpi xmlns:a14="http://schemas.microsoft.com/office/drawing/2010/main" val="0"/>
              </a:ext>
            </a:extLst>
          </a:blip>
          <a:srcRect l="2124" r="323" b="422"/>
          <a:stretch/>
        </p:blipFill>
        <p:spPr>
          <a:xfrm>
            <a:off x="1524" y="1"/>
            <a:ext cx="12188952" cy="6858000"/>
          </a:xfrm>
          <a:prstGeom prst="rect">
            <a:avLst/>
          </a:prstGeom>
        </p:spPr>
      </p:pic>
      <p:sp>
        <p:nvSpPr>
          <p:cNvPr id="2" name="Title 1"/>
          <p:cNvSpPr>
            <a:spLocks noGrp="1"/>
          </p:cNvSpPr>
          <p:nvPr>
            <p:ph type="ctrTitle"/>
          </p:nvPr>
        </p:nvSpPr>
        <p:spPr>
          <a:xfrm>
            <a:off x="838200" y="533400"/>
            <a:ext cx="8458200" cy="1828800"/>
          </a:xfrm>
        </p:spPr>
        <p:txBody>
          <a:bodyPr anchor="b">
            <a:normAutofit/>
          </a:bodyPr>
          <a:lstStyle>
            <a:lvl1pPr algn="l">
              <a:defRPr sz="4400"/>
            </a:lvl1pPr>
          </a:lstStyle>
          <a:p>
            <a:r>
              <a:rPr lang="en-US"/>
              <a:t>Click to edit Master title style</a:t>
            </a:r>
            <a:endParaRPr lang="en-US" dirty="0"/>
          </a:p>
        </p:txBody>
      </p:sp>
      <p:sp>
        <p:nvSpPr>
          <p:cNvPr id="3" name="Subtitle 2"/>
          <p:cNvSpPr>
            <a:spLocks noGrp="1"/>
          </p:cNvSpPr>
          <p:nvPr>
            <p:ph type="subTitle" idx="1"/>
          </p:nvPr>
        </p:nvSpPr>
        <p:spPr>
          <a:xfrm>
            <a:off x="838200" y="2438400"/>
            <a:ext cx="7086600" cy="914400"/>
          </a:xfrm>
        </p:spPr>
        <p:txBody>
          <a:bodyPr>
            <a:normAutofit/>
          </a:bodyPr>
          <a:lstStyle>
            <a:lvl1pPr marL="0" indent="0" algn="l">
              <a:spcBef>
                <a:spcPts val="1200"/>
              </a:spcBef>
              <a:buNone/>
              <a:defRPr sz="2400">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Tree>
    <p:extLst>
      <p:ext uri="{BB962C8B-B14F-4D97-AF65-F5344CB8AC3E}">
        <p14:creationId xmlns:p14="http://schemas.microsoft.com/office/powerpoint/2010/main" val="41544510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p:cNvSpPr>
            <a:spLocks noGrp="1"/>
          </p:cNvSpPr>
          <p:nvPr>
            <p:ph type="ftr" sz="quarter" idx="11"/>
          </p:nvPr>
        </p:nvSpPr>
        <p:spPr/>
        <p:txBody>
          <a:bodyPr/>
          <a:lstStyle/>
          <a:p>
            <a:r>
              <a:rPr lang="en-US"/>
              <a:t>Copyright Entwine Education 2019</a:t>
            </a:r>
            <a:endParaRPr lang="en-US" dirty="0"/>
          </a:p>
        </p:txBody>
      </p:sp>
      <p:sp>
        <p:nvSpPr>
          <p:cNvPr id="4" name="Date Placeholder 3"/>
          <p:cNvSpPr>
            <a:spLocks noGrp="1"/>
          </p:cNvSpPr>
          <p:nvPr>
            <p:ph type="dt" sz="half" idx="10"/>
          </p:nvPr>
        </p:nvSpPr>
        <p:spPr/>
        <p:txBody>
          <a:bodyPr/>
          <a:lstStyle/>
          <a:p>
            <a:fld id="{52BF06B9-E610-49E5-973C-6BBD099EA7B0}" type="datetime1">
              <a:rPr lang="en-US" smtClean="0"/>
              <a:t>7/29/2023</a:t>
            </a:fld>
            <a:endParaRPr lang="en-US" dirty="0"/>
          </a:p>
        </p:txBody>
      </p:sp>
      <p:sp>
        <p:nvSpPr>
          <p:cNvPr id="6" name="Slide Number Placeholder 5"/>
          <p:cNvSpPr>
            <a:spLocks noGrp="1"/>
          </p:cNvSpPr>
          <p:nvPr>
            <p:ph type="sldNum" sz="quarter" idx="12"/>
          </p:nvPr>
        </p:nvSpPr>
        <p:spPr/>
        <p:txBody>
          <a:bodyPr/>
          <a:lstStyle/>
          <a:p>
            <a:fld id="{289D71E3-7D81-4C24-B9D8-6B108755C64C}" type="slidenum">
              <a:rPr lang="en-US" smtClean="0"/>
              <a:t>‹#›</a:t>
            </a:fld>
            <a:endParaRPr lang="en-US" dirty="0"/>
          </a:p>
        </p:txBody>
      </p:sp>
    </p:spTree>
    <p:extLst>
      <p:ext uri="{BB962C8B-B14F-4D97-AF65-F5344CB8AC3E}">
        <p14:creationId xmlns:p14="http://schemas.microsoft.com/office/powerpoint/2010/main" val="10357397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7" name="Picture 6"/>
          <p:cNvPicPr>
            <a:picLocks noChangeAspect="1"/>
          </p:cNvPicPr>
          <p:nvPr/>
        </p:nvPicPr>
        <p:blipFill rotWithShape="1">
          <a:blip r:embed="rId2" cstate="print">
            <a:extLst>
              <a:ext uri="{28A0092B-C50C-407E-A947-70E740481C1C}">
                <a14:useLocalDpi xmlns:a14="http://schemas.microsoft.com/office/drawing/2010/main" val="0"/>
              </a:ext>
            </a:extLst>
          </a:blip>
          <a:srcRect l="434" t="422"/>
          <a:stretch/>
        </p:blipFill>
        <p:spPr>
          <a:xfrm>
            <a:off x="0" y="0"/>
            <a:ext cx="12188952" cy="6857176"/>
          </a:xfrm>
          <a:prstGeom prst="rect">
            <a:avLst/>
          </a:prstGeom>
        </p:spPr>
      </p:pic>
      <p:sp>
        <p:nvSpPr>
          <p:cNvPr id="2" name="Title 1"/>
          <p:cNvSpPr>
            <a:spLocks noGrp="1"/>
          </p:cNvSpPr>
          <p:nvPr>
            <p:ph type="title"/>
          </p:nvPr>
        </p:nvSpPr>
        <p:spPr>
          <a:xfrm>
            <a:off x="3352800" y="533400"/>
            <a:ext cx="7315200" cy="1828800"/>
          </a:xfrm>
        </p:spPr>
        <p:txBody>
          <a:bodyPr anchor="b">
            <a:normAutofit/>
          </a:bodyPr>
          <a:lstStyle>
            <a:lvl1pPr>
              <a:defRPr sz="4400"/>
            </a:lvl1pPr>
          </a:lstStyle>
          <a:p>
            <a:r>
              <a:rPr lang="en-US"/>
              <a:t>Click to edit Master title style</a:t>
            </a:r>
          </a:p>
        </p:txBody>
      </p:sp>
      <p:sp>
        <p:nvSpPr>
          <p:cNvPr id="3" name="Text Placeholder 2"/>
          <p:cNvSpPr>
            <a:spLocks noGrp="1"/>
          </p:cNvSpPr>
          <p:nvPr>
            <p:ph type="body" idx="1"/>
          </p:nvPr>
        </p:nvSpPr>
        <p:spPr>
          <a:xfrm>
            <a:off x="3352800" y="2438400"/>
            <a:ext cx="5486400" cy="914400"/>
          </a:xfrm>
        </p:spPr>
        <p:txBody>
          <a:bodyPr>
            <a:normAutofit/>
          </a:bodyPr>
          <a:lstStyle>
            <a:lvl1pPr marL="0" indent="0">
              <a:spcBef>
                <a:spcPts val="1200"/>
              </a:spcBef>
              <a:buNone/>
              <a:defRPr sz="2400">
                <a:solidFill>
                  <a:schemeClr val="tx1"/>
                </a:solidFill>
                <a:latin typeface="+mj-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Tree>
    <p:extLst>
      <p:ext uri="{BB962C8B-B14F-4D97-AF65-F5344CB8AC3E}">
        <p14:creationId xmlns:p14="http://schemas.microsoft.com/office/powerpoint/2010/main" val="22795087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524000" y="1825625"/>
            <a:ext cx="4389120" cy="347472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78880" y="1825625"/>
            <a:ext cx="4389120" cy="347472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11"/>
          </p:nvPr>
        </p:nvSpPr>
        <p:spPr/>
        <p:txBody>
          <a:bodyPr/>
          <a:lstStyle/>
          <a:p>
            <a:r>
              <a:rPr lang="en-US"/>
              <a:t>Copyright Entwine Education 2019</a:t>
            </a:r>
            <a:endParaRPr lang="en-US" dirty="0"/>
          </a:p>
        </p:txBody>
      </p:sp>
      <p:sp>
        <p:nvSpPr>
          <p:cNvPr id="5" name="Date Placeholder 4"/>
          <p:cNvSpPr>
            <a:spLocks noGrp="1"/>
          </p:cNvSpPr>
          <p:nvPr>
            <p:ph type="dt" sz="half" idx="10"/>
          </p:nvPr>
        </p:nvSpPr>
        <p:spPr/>
        <p:txBody>
          <a:bodyPr/>
          <a:lstStyle/>
          <a:p>
            <a:fld id="{121F79FF-41CC-4603-B56F-9CC32B8B2360}" type="datetime1">
              <a:rPr lang="en-US" smtClean="0"/>
              <a:t>7/29/2023</a:t>
            </a:fld>
            <a:endParaRPr lang="en-US" dirty="0"/>
          </a:p>
        </p:txBody>
      </p:sp>
      <p:sp>
        <p:nvSpPr>
          <p:cNvPr id="7" name="Slide Number Placeholder 6"/>
          <p:cNvSpPr>
            <a:spLocks noGrp="1"/>
          </p:cNvSpPr>
          <p:nvPr>
            <p:ph type="sldNum" sz="quarter" idx="12"/>
          </p:nvPr>
        </p:nvSpPr>
        <p:spPr/>
        <p:txBody>
          <a:bodyPr/>
          <a:lstStyle/>
          <a:p>
            <a:fld id="{289D71E3-7D81-4C24-B9D8-6B108755C64C}" type="slidenum">
              <a:rPr lang="en-US" smtClean="0"/>
              <a:t>‹#›</a:t>
            </a:fld>
            <a:endParaRPr lang="en-US" dirty="0"/>
          </a:p>
        </p:txBody>
      </p:sp>
    </p:spTree>
    <p:extLst>
      <p:ext uri="{BB962C8B-B14F-4D97-AF65-F5344CB8AC3E}">
        <p14:creationId xmlns:p14="http://schemas.microsoft.com/office/powerpoint/2010/main" val="1625302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Text Placeholder 2"/>
          <p:cNvSpPr>
            <a:spLocks noGrp="1"/>
          </p:cNvSpPr>
          <p:nvPr>
            <p:ph type="body" idx="1"/>
          </p:nvPr>
        </p:nvSpPr>
        <p:spPr>
          <a:xfrm>
            <a:off x="1524000" y="1828799"/>
            <a:ext cx="4389120" cy="795867"/>
          </a:xfrm>
        </p:spPr>
        <p:txBody>
          <a:bodyPr anchor="ctr">
            <a:normAutofit/>
          </a:bodyPr>
          <a:lstStyle>
            <a:lvl1pPr marL="0" indent="0">
              <a:spcBef>
                <a:spcPts val="0"/>
              </a:spcBef>
              <a:buNone/>
              <a:defRPr sz="2400" b="0">
                <a:solidFill>
                  <a:schemeClr val="accent4">
                    <a:lumMod val="7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524000" y="2624666"/>
            <a:ext cx="4389120" cy="267546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78880" y="1828799"/>
            <a:ext cx="4389120" cy="795867"/>
          </a:xfrm>
        </p:spPr>
        <p:txBody>
          <a:bodyPr anchor="ctr">
            <a:normAutofit/>
          </a:bodyPr>
          <a:lstStyle>
            <a:lvl1pPr marL="0" indent="0">
              <a:spcBef>
                <a:spcPts val="0"/>
              </a:spcBef>
              <a:buNone/>
              <a:defRPr sz="2400" b="0">
                <a:solidFill>
                  <a:schemeClr val="accent4">
                    <a:lumMod val="7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78880" y="2624666"/>
            <a:ext cx="4389120" cy="267546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Footer Placeholder 7"/>
          <p:cNvSpPr>
            <a:spLocks noGrp="1"/>
          </p:cNvSpPr>
          <p:nvPr>
            <p:ph type="ftr" sz="quarter" idx="11"/>
          </p:nvPr>
        </p:nvSpPr>
        <p:spPr/>
        <p:txBody>
          <a:bodyPr/>
          <a:lstStyle/>
          <a:p>
            <a:r>
              <a:rPr lang="en-US"/>
              <a:t>Copyright Entwine Education 2019</a:t>
            </a:r>
            <a:endParaRPr lang="en-US" dirty="0"/>
          </a:p>
        </p:txBody>
      </p:sp>
      <p:sp>
        <p:nvSpPr>
          <p:cNvPr id="7" name="Date Placeholder 6"/>
          <p:cNvSpPr>
            <a:spLocks noGrp="1"/>
          </p:cNvSpPr>
          <p:nvPr>
            <p:ph type="dt" sz="half" idx="10"/>
          </p:nvPr>
        </p:nvSpPr>
        <p:spPr/>
        <p:txBody>
          <a:bodyPr/>
          <a:lstStyle/>
          <a:p>
            <a:fld id="{7F30D15D-2A46-4C85-BE6E-7666A87015EB}" type="datetime1">
              <a:rPr lang="en-US" smtClean="0"/>
              <a:t>7/29/2023</a:t>
            </a:fld>
            <a:endParaRPr lang="en-US" dirty="0"/>
          </a:p>
        </p:txBody>
      </p:sp>
      <p:sp>
        <p:nvSpPr>
          <p:cNvPr id="9" name="Slide Number Placeholder 8"/>
          <p:cNvSpPr>
            <a:spLocks noGrp="1"/>
          </p:cNvSpPr>
          <p:nvPr>
            <p:ph type="sldNum" sz="quarter" idx="12"/>
          </p:nvPr>
        </p:nvSpPr>
        <p:spPr/>
        <p:txBody>
          <a:bodyPr/>
          <a:lstStyle/>
          <a:p>
            <a:fld id="{289D71E3-7D81-4C24-B9D8-6B108755C64C}" type="slidenum">
              <a:rPr lang="en-US" smtClean="0"/>
              <a:t>‹#›</a:t>
            </a:fld>
            <a:endParaRPr lang="en-US" dirty="0"/>
          </a:p>
        </p:txBody>
      </p:sp>
    </p:spTree>
    <p:extLst>
      <p:ext uri="{BB962C8B-B14F-4D97-AF65-F5344CB8AC3E}">
        <p14:creationId xmlns:p14="http://schemas.microsoft.com/office/powerpoint/2010/main" val="29000862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Footer Placeholder 3"/>
          <p:cNvSpPr>
            <a:spLocks noGrp="1"/>
          </p:cNvSpPr>
          <p:nvPr>
            <p:ph type="ftr" sz="quarter" idx="11"/>
          </p:nvPr>
        </p:nvSpPr>
        <p:spPr/>
        <p:txBody>
          <a:bodyPr/>
          <a:lstStyle/>
          <a:p>
            <a:r>
              <a:rPr lang="en-US"/>
              <a:t>Copyright Entwine Education 2019</a:t>
            </a:r>
            <a:endParaRPr lang="en-US" dirty="0"/>
          </a:p>
        </p:txBody>
      </p:sp>
      <p:sp>
        <p:nvSpPr>
          <p:cNvPr id="3" name="Date Placeholder 2"/>
          <p:cNvSpPr>
            <a:spLocks noGrp="1"/>
          </p:cNvSpPr>
          <p:nvPr>
            <p:ph type="dt" sz="half" idx="10"/>
          </p:nvPr>
        </p:nvSpPr>
        <p:spPr/>
        <p:txBody>
          <a:bodyPr/>
          <a:lstStyle/>
          <a:p>
            <a:fld id="{09BA813E-B604-4FBB-BD15-E4E012249D63}" type="datetime1">
              <a:rPr lang="en-US" smtClean="0"/>
              <a:t>7/29/2023</a:t>
            </a:fld>
            <a:endParaRPr lang="en-US" dirty="0"/>
          </a:p>
        </p:txBody>
      </p:sp>
      <p:sp>
        <p:nvSpPr>
          <p:cNvPr id="5" name="Slide Number Placeholder 4"/>
          <p:cNvSpPr>
            <a:spLocks noGrp="1"/>
          </p:cNvSpPr>
          <p:nvPr>
            <p:ph type="sldNum" sz="quarter" idx="12"/>
          </p:nvPr>
        </p:nvSpPr>
        <p:spPr/>
        <p:txBody>
          <a:bodyPr/>
          <a:lstStyle/>
          <a:p>
            <a:fld id="{289D71E3-7D81-4C24-B9D8-6B108755C64C}" type="slidenum">
              <a:rPr lang="en-US" smtClean="0"/>
              <a:t>‹#›</a:t>
            </a:fld>
            <a:endParaRPr lang="en-US" dirty="0"/>
          </a:p>
        </p:txBody>
      </p:sp>
    </p:spTree>
    <p:extLst>
      <p:ext uri="{BB962C8B-B14F-4D97-AF65-F5344CB8AC3E}">
        <p14:creationId xmlns:p14="http://schemas.microsoft.com/office/powerpoint/2010/main" val="645025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a:t>Copyright Entwine Education 2019</a:t>
            </a:r>
            <a:endParaRPr lang="en-US" dirty="0"/>
          </a:p>
        </p:txBody>
      </p:sp>
      <p:sp>
        <p:nvSpPr>
          <p:cNvPr id="2" name="Date Placeholder 1"/>
          <p:cNvSpPr>
            <a:spLocks noGrp="1"/>
          </p:cNvSpPr>
          <p:nvPr>
            <p:ph type="dt" sz="half" idx="10"/>
          </p:nvPr>
        </p:nvSpPr>
        <p:spPr/>
        <p:txBody>
          <a:bodyPr/>
          <a:lstStyle/>
          <a:p>
            <a:fld id="{57DBE550-BD2B-49B7-99D7-E5AC07AA25B9}" type="datetime1">
              <a:rPr lang="en-US" smtClean="0"/>
              <a:t>7/29/2023</a:t>
            </a:fld>
            <a:endParaRPr lang="en-US" dirty="0"/>
          </a:p>
        </p:txBody>
      </p:sp>
      <p:sp>
        <p:nvSpPr>
          <p:cNvPr id="4" name="Slide Number Placeholder 3"/>
          <p:cNvSpPr>
            <a:spLocks noGrp="1"/>
          </p:cNvSpPr>
          <p:nvPr>
            <p:ph type="sldNum" sz="quarter" idx="12"/>
          </p:nvPr>
        </p:nvSpPr>
        <p:spPr/>
        <p:txBody>
          <a:bodyPr/>
          <a:lstStyle/>
          <a:p>
            <a:fld id="{289D71E3-7D81-4C24-B9D8-6B108755C64C}" type="slidenum">
              <a:rPr lang="en-US" smtClean="0"/>
              <a:t>‹#›</a:t>
            </a:fld>
            <a:endParaRPr lang="en-US" dirty="0"/>
          </a:p>
        </p:txBody>
      </p:sp>
    </p:spTree>
    <p:extLst>
      <p:ext uri="{BB962C8B-B14F-4D97-AF65-F5344CB8AC3E}">
        <p14:creationId xmlns:p14="http://schemas.microsoft.com/office/powerpoint/2010/main" val="35800713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4724400" y="1828800"/>
            <a:ext cx="5943600" cy="3476625"/>
          </a:xfrm>
        </p:spPr>
        <p:txBody>
          <a:bodyPr>
            <a:normAutofit/>
          </a:bodyPr>
          <a:lstStyle>
            <a:lvl1pPr>
              <a:defRPr sz="2000"/>
            </a:lvl1pPr>
            <a:lvl2pPr>
              <a:defRPr sz="1800"/>
            </a:lvl2pPr>
            <a:lvl3pPr>
              <a:defRPr sz="1600"/>
            </a:lvl3pPr>
            <a:lvl4pPr>
              <a:defRPr sz="1400"/>
            </a:lvl4pPr>
            <a:lvl5pPr>
              <a:defRPr sz="14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523999" y="1828800"/>
            <a:ext cx="2926080" cy="3476625"/>
          </a:xfrm>
        </p:spPr>
        <p:txBody>
          <a:bodyPr>
            <a:normAutofit/>
          </a:bodyPr>
          <a:lstStyle>
            <a:lvl1pPr marL="0" indent="0">
              <a:spcBef>
                <a:spcPts val="1200"/>
              </a:spcBef>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6" name="Footer Placeholder 5"/>
          <p:cNvSpPr>
            <a:spLocks noGrp="1"/>
          </p:cNvSpPr>
          <p:nvPr>
            <p:ph type="ftr" sz="quarter" idx="11"/>
          </p:nvPr>
        </p:nvSpPr>
        <p:spPr/>
        <p:txBody>
          <a:bodyPr/>
          <a:lstStyle/>
          <a:p>
            <a:r>
              <a:rPr lang="en-US"/>
              <a:t>Copyright Entwine Education 2019</a:t>
            </a:r>
            <a:endParaRPr lang="en-US" dirty="0"/>
          </a:p>
        </p:txBody>
      </p:sp>
      <p:sp>
        <p:nvSpPr>
          <p:cNvPr id="5" name="Date Placeholder 4"/>
          <p:cNvSpPr>
            <a:spLocks noGrp="1"/>
          </p:cNvSpPr>
          <p:nvPr>
            <p:ph type="dt" sz="half" idx="10"/>
          </p:nvPr>
        </p:nvSpPr>
        <p:spPr/>
        <p:txBody>
          <a:bodyPr/>
          <a:lstStyle/>
          <a:p>
            <a:fld id="{49DEFAC0-BD09-470E-97F1-A2C8733FC7D8}" type="datetime1">
              <a:rPr lang="en-US" smtClean="0"/>
              <a:t>7/29/2023</a:t>
            </a:fld>
            <a:endParaRPr lang="en-US" dirty="0"/>
          </a:p>
        </p:txBody>
      </p:sp>
      <p:sp>
        <p:nvSpPr>
          <p:cNvPr id="7" name="Slide Number Placeholder 6"/>
          <p:cNvSpPr>
            <a:spLocks noGrp="1"/>
          </p:cNvSpPr>
          <p:nvPr>
            <p:ph type="sldNum" sz="quarter" idx="12"/>
          </p:nvPr>
        </p:nvSpPr>
        <p:spPr/>
        <p:txBody>
          <a:bodyPr/>
          <a:lstStyle/>
          <a:p>
            <a:fld id="{289D71E3-7D81-4C24-B9D8-6B108755C64C}" type="slidenum">
              <a:rPr lang="en-US" smtClean="0"/>
              <a:t>‹#›</a:t>
            </a:fld>
            <a:endParaRPr lang="en-US" dirty="0"/>
          </a:p>
        </p:txBody>
      </p:sp>
    </p:spTree>
    <p:extLst>
      <p:ext uri="{BB962C8B-B14F-4D97-AF65-F5344CB8AC3E}">
        <p14:creationId xmlns:p14="http://schemas.microsoft.com/office/powerpoint/2010/main" val="8073542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8" name="Freeform 5"/>
          <p:cNvSpPr>
            <a:spLocks/>
          </p:cNvSpPr>
          <p:nvPr/>
        </p:nvSpPr>
        <p:spPr bwMode="gray">
          <a:xfrm>
            <a:off x="804333" y="1695450"/>
            <a:ext cx="5596467" cy="3295650"/>
          </a:xfrm>
          <a:custGeom>
            <a:avLst/>
            <a:gdLst>
              <a:gd name="T0" fmla="*/ 1279 w 1347"/>
              <a:gd name="T1" fmla="*/ 919 h 986"/>
              <a:gd name="T2" fmla="*/ 65 w 1347"/>
              <a:gd name="T3" fmla="*/ 919 h 986"/>
              <a:gd name="T4" fmla="*/ 65 w 1347"/>
              <a:gd name="T5" fmla="*/ 64 h 986"/>
              <a:gd name="T6" fmla="*/ 1279 w 1347"/>
              <a:gd name="T7" fmla="*/ 64 h 986"/>
              <a:gd name="T8" fmla="*/ 1279 w 1347"/>
              <a:gd name="T9" fmla="*/ 919 h 986"/>
            </a:gdLst>
            <a:ahLst/>
            <a:cxnLst>
              <a:cxn ang="0">
                <a:pos x="T0" y="T1"/>
              </a:cxn>
              <a:cxn ang="0">
                <a:pos x="T2" y="T3"/>
              </a:cxn>
              <a:cxn ang="0">
                <a:pos x="T4" y="T5"/>
              </a:cxn>
              <a:cxn ang="0">
                <a:pos x="T6" y="T7"/>
              </a:cxn>
              <a:cxn ang="0">
                <a:pos x="T8" y="T9"/>
              </a:cxn>
            </a:cxnLst>
            <a:rect l="0" t="0" r="r" b="b"/>
            <a:pathLst>
              <a:path w="1347" h="986">
                <a:moveTo>
                  <a:pt x="1279" y="919"/>
                </a:moveTo>
                <a:cubicBezTo>
                  <a:pt x="1211" y="986"/>
                  <a:pt x="121" y="974"/>
                  <a:pt x="65" y="919"/>
                </a:cubicBezTo>
                <a:cubicBezTo>
                  <a:pt x="9" y="863"/>
                  <a:pt x="0" y="128"/>
                  <a:pt x="65" y="64"/>
                </a:cubicBezTo>
                <a:cubicBezTo>
                  <a:pt x="130" y="0"/>
                  <a:pt x="1217" y="3"/>
                  <a:pt x="1279" y="64"/>
                </a:cubicBezTo>
                <a:cubicBezTo>
                  <a:pt x="1341" y="125"/>
                  <a:pt x="1347" y="852"/>
                  <a:pt x="1279" y="919"/>
                </a:cubicBezTo>
                <a:close/>
              </a:path>
            </a:pathLst>
          </a:custGeom>
          <a:solidFill>
            <a:srgbClr val="FFFFFF"/>
          </a:solidFill>
          <a:ln>
            <a:noFill/>
          </a:ln>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dirty="0"/>
          </a:p>
        </p:txBody>
      </p:sp>
      <p:sp>
        <p:nvSpPr>
          <p:cNvPr id="2" name="Title 1"/>
          <p:cNvSpPr>
            <a:spLocks noGrp="1"/>
          </p:cNvSpPr>
          <p:nvPr>
            <p:ph type="title"/>
          </p:nvPr>
        </p:nvSpPr>
        <p:spPr/>
        <p:txBody>
          <a:bodyPr anchor="b"/>
          <a:lstStyle>
            <a:lvl1pPr>
              <a:defRPr sz="3200"/>
            </a:lvl1pPr>
          </a:lstStyle>
          <a:p>
            <a:r>
              <a:rPr lang="en-US"/>
              <a:t>Click to edit Master title style</a:t>
            </a:r>
          </a:p>
        </p:txBody>
      </p:sp>
      <p:sp>
        <p:nvSpPr>
          <p:cNvPr id="12" name="Picture Placeholder 11" descr="An empty placeholder to add an image. Click on the placeholder and select the image that you wish to add"/>
          <p:cNvSpPr>
            <a:spLocks noGrp="1"/>
          </p:cNvSpPr>
          <p:nvPr>
            <p:ph type="pic" idx="1"/>
          </p:nvPr>
        </p:nvSpPr>
        <p:spPr>
          <a:xfrm>
            <a:off x="1006022" y="1874520"/>
            <a:ext cx="5193089" cy="2937510"/>
          </a:xfrm>
          <a:custGeom>
            <a:avLst/>
            <a:gdLst>
              <a:gd name="connsiteX0" fmla="*/ 2531359 w 5066932"/>
              <a:gd name="connsiteY0" fmla="*/ 21 h 2945784"/>
              <a:gd name="connsiteX1" fmla="*/ 4878015 w 5066932"/>
              <a:gd name="connsiteY1" fmla="*/ 145719 h 2945784"/>
              <a:gd name="connsiteX2" fmla="*/ 4878015 w 5066932"/>
              <a:gd name="connsiteY2" fmla="*/ 2803241 h 2945784"/>
              <a:gd name="connsiteX3" fmla="*/ 175988 w 5066932"/>
              <a:gd name="connsiteY3" fmla="*/ 2803241 h 2945784"/>
              <a:gd name="connsiteX4" fmla="*/ 175988 w 5066932"/>
              <a:gd name="connsiteY4" fmla="*/ 145719 h 2945784"/>
              <a:gd name="connsiteX5" fmla="*/ 2531359 w 5066932"/>
              <a:gd name="connsiteY5" fmla="*/ 21 h 29457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66932" h="2945784">
                <a:moveTo>
                  <a:pt x="2531359" y="21"/>
                </a:moveTo>
                <a:cubicBezTo>
                  <a:pt x="3645379" y="1187"/>
                  <a:pt x="4757946" y="50918"/>
                  <a:pt x="4878015" y="145719"/>
                </a:cubicBezTo>
                <a:cubicBezTo>
                  <a:pt x="5118151" y="335320"/>
                  <a:pt x="5141390" y="2594991"/>
                  <a:pt x="4878015" y="2803241"/>
                </a:cubicBezTo>
                <a:cubicBezTo>
                  <a:pt x="4614639" y="3011491"/>
                  <a:pt x="392886" y="2974193"/>
                  <a:pt x="175988" y="2803241"/>
                </a:cubicBezTo>
                <a:cubicBezTo>
                  <a:pt x="-40909" y="2629181"/>
                  <a:pt x="-75768" y="344644"/>
                  <a:pt x="175988" y="145719"/>
                </a:cubicBezTo>
                <a:cubicBezTo>
                  <a:pt x="301866" y="46256"/>
                  <a:pt x="1417339" y="-1144"/>
                  <a:pt x="2531359" y="21"/>
                </a:cubicBezTo>
                <a:close/>
              </a:path>
            </a:pathLst>
          </a:custGeom>
          <a:solidFill>
            <a:schemeClr val="accent2">
              <a:lumMod val="20000"/>
              <a:lumOff val="80000"/>
            </a:schemeClr>
          </a:solidFill>
        </p:spPr>
        <p:txBody>
          <a:bodyPr wrap="square" tIns="365760">
            <a:noAutofit/>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7010400" y="2245995"/>
            <a:ext cx="3657600" cy="2194560"/>
          </a:xfrm>
        </p:spPr>
        <p:txBody>
          <a:bodyPr>
            <a:normAutofit/>
          </a:bodyPr>
          <a:lstStyle>
            <a:lvl1pPr marL="0" indent="0">
              <a:spcBef>
                <a:spcPts val="1200"/>
              </a:spcBef>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6" name="Footer Placeholder 5"/>
          <p:cNvSpPr>
            <a:spLocks noGrp="1"/>
          </p:cNvSpPr>
          <p:nvPr>
            <p:ph type="ftr" sz="quarter" idx="11"/>
          </p:nvPr>
        </p:nvSpPr>
        <p:spPr/>
        <p:txBody>
          <a:bodyPr/>
          <a:lstStyle/>
          <a:p>
            <a:r>
              <a:rPr lang="en-US"/>
              <a:t>Copyright Entwine Education 2019</a:t>
            </a:r>
            <a:endParaRPr lang="en-US" dirty="0"/>
          </a:p>
        </p:txBody>
      </p:sp>
      <p:sp>
        <p:nvSpPr>
          <p:cNvPr id="5" name="Date Placeholder 4"/>
          <p:cNvSpPr>
            <a:spLocks noGrp="1"/>
          </p:cNvSpPr>
          <p:nvPr>
            <p:ph type="dt" sz="half" idx="10"/>
          </p:nvPr>
        </p:nvSpPr>
        <p:spPr/>
        <p:txBody>
          <a:bodyPr/>
          <a:lstStyle/>
          <a:p>
            <a:fld id="{DE64C69C-747A-4ACA-ABE8-8B70ECD2B785}" type="datetime1">
              <a:rPr lang="en-US" smtClean="0"/>
              <a:t>7/29/2023</a:t>
            </a:fld>
            <a:endParaRPr lang="en-US" dirty="0"/>
          </a:p>
        </p:txBody>
      </p:sp>
      <p:sp>
        <p:nvSpPr>
          <p:cNvPr id="7" name="Slide Number Placeholder 6"/>
          <p:cNvSpPr>
            <a:spLocks noGrp="1"/>
          </p:cNvSpPr>
          <p:nvPr>
            <p:ph type="sldNum" sz="quarter" idx="12"/>
          </p:nvPr>
        </p:nvSpPr>
        <p:spPr/>
        <p:txBody>
          <a:bodyPr/>
          <a:lstStyle/>
          <a:p>
            <a:fld id="{289D71E3-7D81-4C24-B9D8-6B108755C64C}" type="slidenum">
              <a:rPr lang="en-US" smtClean="0"/>
              <a:t>‹#›</a:t>
            </a:fld>
            <a:endParaRPr lang="en-US" dirty="0"/>
          </a:p>
        </p:txBody>
      </p:sp>
    </p:spTree>
    <p:extLst>
      <p:ext uri="{BB962C8B-B14F-4D97-AF65-F5344CB8AC3E}">
        <p14:creationId xmlns:p14="http://schemas.microsoft.com/office/powerpoint/2010/main" val="6513188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Two Pictures with Captions">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55" y="1716"/>
            <a:ext cx="12188952" cy="6856284"/>
          </a:xfrm>
          <a:prstGeom prst="rect">
            <a:avLst/>
          </a:prstGeom>
        </p:spPr>
      </p:pic>
      <p:sp>
        <p:nvSpPr>
          <p:cNvPr id="2" name="Title 1"/>
          <p:cNvSpPr>
            <a:spLocks noGrp="1"/>
          </p:cNvSpPr>
          <p:nvPr>
            <p:ph type="title"/>
          </p:nvPr>
        </p:nvSpPr>
        <p:spPr>
          <a:xfrm>
            <a:off x="1028580" y="5791200"/>
            <a:ext cx="8115419" cy="701674"/>
          </a:xfrm>
        </p:spPr>
        <p:txBody>
          <a:bodyPr vert="horz" lIns="91440" tIns="45720" rIns="91440" bIns="45720" rtlCol="0" anchor="b">
            <a:normAutofit/>
          </a:bodyPr>
          <a:lstStyle>
            <a:lvl1pPr>
              <a:defRPr lang="en-US" sz="2400">
                <a:solidFill>
                  <a:schemeClr val="accent1"/>
                </a:solidFill>
              </a:defRPr>
            </a:lvl1pPr>
          </a:lstStyle>
          <a:p>
            <a:pPr lvl="0"/>
            <a:r>
              <a:rPr lang="en-US"/>
              <a:t>Click to edit Master title style</a:t>
            </a:r>
            <a:endParaRPr lang="en-US" dirty="0"/>
          </a:p>
        </p:txBody>
      </p:sp>
      <p:sp>
        <p:nvSpPr>
          <p:cNvPr id="7" name="Freeform 5"/>
          <p:cNvSpPr>
            <a:spLocks/>
          </p:cNvSpPr>
          <p:nvPr/>
        </p:nvSpPr>
        <p:spPr bwMode="gray">
          <a:xfrm>
            <a:off x="762000" y="933449"/>
            <a:ext cx="4114800" cy="4109465"/>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dirty="0"/>
          </a:p>
        </p:txBody>
      </p:sp>
      <p:sp>
        <p:nvSpPr>
          <p:cNvPr id="15" name="Picture Placeholder 14" descr="An empty placeholder to add an image. Click on the placeholder and select the image that you wish to add"/>
          <p:cNvSpPr>
            <a:spLocks noGrp="1"/>
          </p:cNvSpPr>
          <p:nvPr>
            <p:ph type="pic" sz="quarter" idx="13"/>
          </p:nvPr>
        </p:nvSpPr>
        <p:spPr>
          <a:xfrm>
            <a:off x="992435" y="1113022"/>
            <a:ext cx="3638453" cy="3750319"/>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a:noAutofit/>
          </a:bodyPr>
          <a:lstStyle>
            <a:lvl1pPr marL="0" indent="0" algn="ctr">
              <a:buNone/>
              <a:defRPr/>
            </a:lvl1pPr>
          </a:lstStyle>
          <a:p>
            <a:r>
              <a:rPr lang="en-US" dirty="0"/>
              <a:t>Click icon to add picture</a:t>
            </a:r>
          </a:p>
        </p:txBody>
      </p:sp>
      <p:sp>
        <p:nvSpPr>
          <p:cNvPr id="17" name="Text Placeholder 16"/>
          <p:cNvSpPr>
            <a:spLocks noGrp="1"/>
          </p:cNvSpPr>
          <p:nvPr>
            <p:ph type="body" sz="quarter" idx="14"/>
          </p:nvPr>
        </p:nvSpPr>
        <p:spPr>
          <a:xfrm>
            <a:off x="1028581" y="5181600"/>
            <a:ext cx="3566160" cy="493776"/>
          </a:xfrm>
        </p:spPr>
        <p:txBody>
          <a:bodyPr>
            <a:normAutofit/>
          </a:bodyPr>
          <a:lstStyle>
            <a:lvl1pPr marL="0" indent="0">
              <a:buNone/>
              <a:defRPr sz="1800"/>
            </a:lvl1pPr>
            <a:lvl2pPr marL="0" indent="0">
              <a:spcBef>
                <a:spcPts val="1200"/>
              </a:spcBef>
              <a:buNone/>
              <a:defRPr sz="1800"/>
            </a:lvl2pPr>
            <a:lvl3pPr marL="0" indent="0">
              <a:spcBef>
                <a:spcPts val="1200"/>
              </a:spcBef>
              <a:buNone/>
              <a:defRPr sz="1800"/>
            </a:lvl3pPr>
            <a:lvl4pPr marL="0" indent="0">
              <a:spcBef>
                <a:spcPts val="1200"/>
              </a:spcBef>
              <a:buNone/>
              <a:defRPr sz="1800"/>
            </a:lvl4pPr>
            <a:lvl5pPr marL="0" indent="0">
              <a:spcBef>
                <a:spcPts val="1200"/>
              </a:spcBef>
              <a:buNone/>
              <a:defRPr sz="1800"/>
            </a:lvl5pPr>
          </a:lstStyle>
          <a:p>
            <a:pPr lvl="0"/>
            <a:r>
              <a:rPr lang="en-US"/>
              <a:t>Edit Master text styles</a:t>
            </a:r>
          </a:p>
        </p:txBody>
      </p:sp>
      <p:sp>
        <p:nvSpPr>
          <p:cNvPr id="18" name="Freeform 5"/>
          <p:cNvSpPr>
            <a:spLocks/>
          </p:cNvSpPr>
          <p:nvPr/>
        </p:nvSpPr>
        <p:spPr bwMode="gray">
          <a:xfrm>
            <a:off x="5300133" y="933449"/>
            <a:ext cx="4114800" cy="4109465"/>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dirty="0"/>
          </a:p>
        </p:txBody>
      </p:sp>
      <p:sp>
        <p:nvSpPr>
          <p:cNvPr id="19" name="Picture Placeholder 18" descr="An empty placeholder to add an image. Click on the placeholder and select the image that you wish to add"/>
          <p:cNvSpPr>
            <a:spLocks noGrp="1"/>
          </p:cNvSpPr>
          <p:nvPr>
            <p:ph type="pic" sz="quarter" idx="15"/>
          </p:nvPr>
        </p:nvSpPr>
        <p:spPr>
          <a:xfrm>
            <a:off x="5530568" y="1113022"/>
            <a:ext cx="3638453" cy="3750319"/>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a:noAutofit/>
          </a:bodyPr>
          <a:lstStyle>
            <a:lvl1pPr marL="0" indent="0" algn="ctr">
              <a:buNone/>
              <a:defRPr/>
            </a:lvl1pPr>
          </a:lstStyle>
          <a:p>
            <a:r>
              <a:rPr lang="en-US" dirty="0"/>
              <a:t>Click icon to add picture</a:t>
            </a:r>
          </a:p>
        </p:txBody>
      </p:sp>
      <p:sp>
        <p:nvSpPr>
          <p:cNvPr id="20" name="Text Placeholder 16"/>
          <p:cNvSpPr>
            <a:spLocks noGrp="1"/>
          </p:cNvSpPr>
          <p:nvPr>
            <p:ph type="body" sz="quarter" idx="16"/>
          </p:nvPr>
        </p:nvSpPr>
        <p:spPr>
          <a:xfrm>
            <a:off x="5566714" y="5181600"/>
            <a:ext cx="3566160" cy="493776"/>
          </a:xfrm>
        </p:spPr>
        <p:txBody>
          <a:bodyPr>
            <a:normAutofit/>
          </a:bodyPr>
          <a:lstStyle>
            <a:lvl1pPr marL="0" indent="0">
              <a:buNone/>
              <a:defRPr sz="1800"/>
            </a:lvl1pPr>
            <a:lvl2pPr marL="0" indent="0">
              <a:spcBef>
                <a:spcPts val="1200"/>
              </a:spcBef>
              <a:buNone/>
              <a:defRPr sz="1800"/>
            </a:lvl2pPr>
            <a:lvl3pPr marL="0" indent="0">
              <a:spcBef>
                <a:spcPts val="1200"/>
              </a:spcBef>
              <a:buNone/>
              <a:defRPr sz="1800"/>
            </a:lvl3pPr>
            <a:lvl4pPr marL="0" indent="0">
              <a:spcBef>
                <a:spcPts val="1200"/>
              </a:spcBef>
              <a:buNone/>
              <a:defRPr sz="1800"/>
            </a:lvl4pPr>
            <a:lvl5pPr marL="0" indent="0">
              <a:spcBef>
                <a:spcPts val="1200"/>
              </a:spcBef>
              <a:buNone/>
              <a:defRPr sz="1800"/>
            </a:lvl5pPr>
          </a:lstStyle>
          <a:p>
            <a:pPr lvl="0"/>
            <a:r>
              <a:rPr lang="en-US"/>
              <a:t>Edit Master text styles</a:t>
            </a:r>
          </a:p>
        </p:txBody>
      </p:sp>
    </p:spTree>
    <p:extLst>
      <p:ext uri="{BB962C8B-B14F-4D97-AF65-F5344CB8AC3E}">
        <p14:creationId xmlns:p14="http://schemas.microsoft.com/office/powerpoint/2010/main" val="20377723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hree Pictures with Caption">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55" y="1716"/>
            <a:ext cx="12188952" cy="6856284"/>
          </a:xfrm>
          <a:prstGeom prst="rect">
            <a:avLst/>
          </a:prstGeom>
        </p:spPr>
      </p:pic>
      <p:sp>
        <p:nvSpPr>
          <p:cNvPr id="2" name="Title 1"/>
          <p:cNvSpPr>
            <a:spLocks noGrp="1"/>
          </p:cNvSpPr>
          <p:nvPr>
            <p:ph type="title"/>
          </p:nvPr>
        </p:nvSpPr>
        <p:spPr>
          <a:xfrm>
            <a:off x="1028580" y="5305424"/>
            <a:ext cx="8104083" cy="579921"/>
          </a:xfrm>
        </p:spPr>
        <p:txBody>
          <a:bodyPr>
            <a:normAutofit/>
          </a:bodyPr>
          <a:lstStyle>
            <a:lvl1pPr>
              <a:defRPr sz="2400">
                <a:solidFill>
                  <a:schemeClr val="accent1"/>
                </a:solidFill>
              </a:defRPr>
            </a:lvl1pPr>
          </a:lstStyle>
          <a:p>
            <a:r>
              <a:rPr lang="en-US"/>
              <a:t>Click to edit Master title style</a:t>
            </a:r>
            <a:endParaRPr lang="en-US" dirty="0"/>
          </a:p>
        </p:txBody>
      </p:sp>
      <p:sp>
        <p:nvSpPr>
          <p:cNvPr id="7" name="Freeform 5"/>
          <p:cNvSpPr>
            <a:spLocks/>
          </p:cNvSpPr>
          <p:nvPr/>
        </p:nvSpPr>
        <p:spPr bwMode="gray">
          <a:xfrm>
            <a:off x="762000" y="933449"/>
            <a:ext cx="5334000" cy="4109465"/>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dirty="0"/>
          </a:p>
        </p:txBody>
      </p:sp>
      <p:sp>
        <p:nvSpPr>
          <p:cNvPr id="15" name="Picture Placeholder 14" descr="An empty placeholder to add an image. Click on the placeholder and select the image that you wish to add"/>
          <p:cNvSpPr>
            <a:spLocks noGrp="1"/>
          </p:cNvSpPr>
          <p:nvPr>
            <p:ph type="pic" sz="quarter" idx="13"/>
          </p:nvPr>
        </p:nvSpPr>
        <p:spPr>
          <a:xfrm>
            <a:off x="991888" y="1113022"/>
            <a:ext cx="4874224" cy="3750319"/>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a:noAutofit/>
          </a:bodyPr>
          <a:lstStyle>
            <a:lvl1pPr marL="0" indent="0" algn="ctr">
              <a:buNone/>
              <a:defRPr/>
            </a:lvl1pPr>
          </a:lstStyle>
          <a:p>
            <a:r>
              <a:rPr lang="en-US" dirty="0"/>
              <a:t>Click icon to add picture</a:t>
            </a:r>
          </a:p>
        </p:txBody>
      </p:sp>
      <p:sp>
        <p:nvSpPr>
          <p:cNvPr id="18" name="Freeform 5"/>
          <p:cNvSpPr>
            <a:spLocks/>
          </p:cNvSpPr>
          <p:nvPr/>
        </p:nvSpPr>
        <p:spPr bwMode="gray">
          <a:xfrm>
            <a:off x="6323873" y="967316"/>
            <a:ext cx="2990942" cy="1934384"/>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dirty="0"/>
          </a:p>
        </p:txBody>
      </p:sp>
      <p:sp>
        <p:nvSpPr>
          <p:cNvPr id="19" name="Picture Placeholder 18" descr="An empty placeholder to add an image. Click on the placeholder and select the image that you wish to add"/>
          <p:cNvSpPr>
            <a:spLocks noGrp="1"/>
          </p:cNvSpPr>
          <p:nvPr>
            <p:ph type="pic" sz="quarter" idx="15"/>
          </p:nvPr>
        </p:nvSpPr>
        <p:spPr>
          <a:xfrm>
            <a:off x="6506025" y="1109743"/>
            <a:ext cx="2626638" cy="1649530"/>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a:noAutofit/>
          </a:bodyPr>
          <a:lstStyle>
            <a:lvl1pPr marL="0" indent="0" algn="ctr">
              <a:buNone/>
              <a:defRPr/>
            </a:lvl1pPr>
          </a:lstStyle>
          <a:p>
            <a:r>
              <a:rPr lang="en-US" dirty="0"/>
              <a:t>Click icon to add picture</a:t>
            </a:r>
          </a:p>
        </p:txBody>
      </p:sp>
      <p:sp>
        <p:nvSpPr>
          <p:cNvPr id="12" name="Freeform 5"/>
          <p:cNvSpPr>
            <a:spLocks/>
          </p:cNvSpPr>
          <p:nvPr/>
        </p:nvSpPr>
        <p:spPr bwMode="gray">
          <a:xfrm>
            <a:off x="6323873" y="3060954"/>
            <a:ext cx="2990942" cy="1934384"/>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dirty="0"/>
          </a:p>
        </p:txBody>
      </p:sp>
      <p:sp>
        <p:nvSpPr>
          <p:cNvPr id="13" name="Picture Placeholder 12" descr="An empty placeholder to add an image. Click on the placeholder and select the image that you wish to add"/>
          <p:cNvSpPr>
            <a:spLocks noGrp="1"/>
          </p:cNvSpPr>
          <p:nvPr>
            <p:ph type="pic" sz="quarter" idx="16"/>
          </p:nvPr>
        </p:nvSpPr>
        <p:spPr>
          <a:xfrm>
            <a:off x="6506025" y="3203381"/>
            <a:ext cx="2626638" cy="1649530"/>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a:noAutofit/>
          </a:bodyPr>
          <a:lstStyle>
            <a:lvl1pPr marL="0" indent="0" algn="ctr">
              <a:buNone/>
              <a:defRPr/>
            </a:lvl1pPr>
          </a:lstStyle>
          <a:p>
            <a:r>
              <a:rPr lang="en-US" dirty="0"/>
              <a:t>Click icon to add picture</a:t>
            </a:r>
          </a:p>
        </p:txBody>
      </p:sp>
      <p:sp>
        <p:nvSpPr>
          <p:cNvPr id="17" name="Text Placeholder 16"/>
          <p:cNvSpPr>
            <a:spLocks noGrp="1"/>
          </p:cNvSpPr>
          <p:nvPr>
            <p:ph type="body" sz="quarter" idx="14"/>
          </p:nvPr>
        </p:nvSpPr>
        <p:spPr>
          <a:xfrm>
            <a:off x="1028581" y="5919255"/>
            <a:ext cx="8104082" cy="497420"/>
          </a:xfrm>
        </p:spPr>
        <p:txBody>
          <a:bodyPr>
            <a:normAutofit/>
          </a:bodyPr>
          <a:lstStyle>
            <a:lvl1pPr marL="0" indent="0">
              <a:spcBef>
                <a:spcPts val="0"/>
              </a:spcBef>
              <a:buNone/>
              <a:defRPr sz="1600"/>
            </a:lvl1pPr>
            <a:lvl2pPr marL="0" indent="0">
              <a:spcBef>
                <a:spcPts val="1200"/>
              </a:spcBef>
              <a:buNone/>
              <a:defRPr sz="1800"/>
            </a:lvl2pPr>
            <a:lvl3pPr marL="0" indent="0">
              <a:spcBef>
                <a:spcPts val="1200"/>
              </a:spcBef>
              <a:buNone/>
              <a:defRPr sz="1800"/>
            </a:lvl3pPr>
            <a:lvl4pPr marL="0" indent="0">
              <a:spcBef>
                <a:spcPts val="1200"/>
              </a:spcBef>
              <a:buNone/>
              <a:defRPr sz="1800"/>
            </a:lvl4pPr>
            <a:lvl5pPr marL="0" indent="0">
              <a:spcBef>
                <a:spcPts val="1200"/>
              </a:spcBef>
              <a:buNone/>
              <a:defRPr sz="1800"/>
            </a:lvl5pPr>
          </a:lstStyle>
          <a:p>
            <a:pPr lvl="0"/>
            <a:r>
              <a:rPr lang="en-US"/>
              <a:t>Edit Master text styles</a:t>
            </a:r>
          </a:p>
        </p:txBody>
      </p:sp>
    </p:spTree>
    <p:extLst>
      <p:ext uri="{BB962C8B-B14F-4D97-AF65-F5344CB8AC3E}">
        <p14:creationId xmlns:p14="http://schemas.microsoft.com/office/powerpoint/2010/main" val="10177923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Five Pictures">
    <p:spTree>
      <p:nvGrpSpPr>
        <p:cNvPr id="1" name=""/>
        <p:cNvGrpSpPr/>
        <p:nvPr/>
      </p:nvGrpSpPr>
      <p:grpSpPr>
        <a:xfrm>
          <a:off x="0" y="0"/>
          <a:ext cx="0" cy="0"/>
          <a:chOff x="0" y="0"/>
          <a:chExt cx="0" cy="0"/>
        </a:xfrm>
      </p:grpSpPr>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63" y="283"/>
            <a:ext cx="12188952" cy="6859715"/>
          </a:xfrm>
          <a:prstGeom prst="rect">
            <a:avLst/>
          </a:prstGeom>
        </p:spPr>
      </p:pic>
      <p:sp>
        <p:nvSpPr>
          <p:cNvPr id="2" name="Title 1"/>
          <p:cNvSpPr>
            <a:spLocks noGrp="1"/>
          </p:cNvSpPr>
          <p:nvPr>
            <p:ph type="title"/>
          </p:nvPr>
        </p:nvSpPr>
        <p:spPr>
          <a:xfrm>
            <a:off x="9677400" y="365126"/>
            <a:ext cx="2133600" cy="1539874"/>
          </a:xfrm>
        </p:spPr>
        <p:txBody>
          <a:bodyPr vert="horz" lIns="91440" tIns="45720" rIns="91440" bIns="45720" rtlCol="0" anchor="b">
            <a:normAutofit/>
          </a:bodyPr>
          <a:lstStyle>
            <a:lvl1pPr>
              <a:defRPr lang="en-US" sz="2400">
                <a:solidFill>
                  <a:schemeClr val="accent1"/>
                </a:solidFill>
              </a:defRPr>
            </a:lvl1pPr>
          </a:lstStyle>
          <a:p>
            <a:pPr lvl="0"/>
            <a:r>
              <a:rPr lang="en-US"/>
              <a:t>Click to edit Master title style</a:t>
            </a:r>
          </a:p>
        </p:txBody>
      </p:sp>
      <p:sp>
        <p:nvSpPr>
          <p:cNvPr id="8" name="Freeform 5"/>
          <p:cNvSpPr>
            <a:spLocks/>
          </p:cNvSpPr>
          <p:nvPr/>
        </p:nvSpPr>
        <p:spPr bwMode="gray">
          <a:xfrm>
            <a:off x="4182533" y="265044"/>
            <a:ext cx="5232399" cy="3020023"/>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dirty="0"/>
          </a:p>
        </p:txBody>
      </p:sp>
      <p:sp>
        <p:nvSpPr>
          <p:cNvPr id="9" name="Picture Placeholder 8" descr="An empty placeholder to add an image. Click on the placeholder and select the image that you wish to add"/>
          <p:cNvSpPr>
            <a:spLocks noGrp="1"/>
          </p:cNvSpPr>
          <p:nvPr>
            <p:ph type="pic" sz="quarter" idx="13"/>
          </p:nvPr>
        </p:nvSpPr>
        <p:spPr>
          <a:xfrm>
            <a:off x="4424435" y="436315"/>
            <a:ext cx="4748594" cy="2677481"/>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a:noAutofit/>
          </a:bodyPr>
          <a:lstStyle>
            <a:lvl1pPr marL="0" indent="0" algn="ctr">
              <a:buNone/>
              <a:defRPr/>
            </a:lvl1pPr>
          </a:lstStyle>
          <a:p>
            <a:r>
              <a:rPr lang="en-US" dirty="0"/>
              <a:t>Click icon to add picture</a:t>
            </a:r>
          </a:p>
        </p:txBody>
      </p:sp>
      <p:sp>
        <p:nvSpPr>
          <p:cNvPr id="10" name="Freeform 5"/>
          <p:cNvSpPr>
            <a:spLocks/>
          </p:cNvSpPr>
          <p:nvPr/>
        </p:nvSpPr>
        <p:spPr bwMode="gray">
          <a:xfrm>
            <a:off x="816188" y="384723"/>
            <a:ext cx="3146212" cy="1894677"/>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dirty="0"/>
          </a:p>
        </p:txBody>
      </p:sp>
      <p:sp>
        <p:nvSpPr>
          <p:cNvPr id="11" name="Picture Placeholder 10" descr="An empty placeholder to add an image. Click on the placeholder and select the image that you wish to add"/>
          <p:cNvSpPr>
            <a:spLocks noGrp="1"/>
          </p:cNvSpPr>
          <p:nvPr>
            <p:ph type="pic" sz="quarter" idx="15"/>
          </p:nvPr>
        </p:nvSpPr>
        <p:spPr>
          <a:xfrm>
            <a:off x="1013022" y="538232"/>
            <a:ext cx="2752545" cy="1587658"/>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a:noAutofit/>
          </a:bodyPr>
          <a:lstStyle>
            <a:lvl1pPr marL="0" indent="0" algn="ctr">
              <a:buNone/>
              <a:defRPr/>
            </a:lvl1pPr>
          </a:lstStyle>
          <a:p>
            <a:r>
              <a:rPr lang="en-US" dirty="0"/>
              <a:t>Click icon to add picture</a:t>
            </a:r>
          </a:p>
        </p:txBody>
      </p:sp>
      <p:sp>
        <p:nvSpPr>
          <p:cNvPr id="12" name="Freeform 5"/>
          <p:cNvSpPr>
            <a:spLocks/>
          </p:cNvSpPr>
          <p:nvPr/>
        </p:nvSpPr>
        <p:spPr bwMode="gray">
          <a:xfrm>
            <a:off x="816188" y="2478361"/>
            <a:ext cx="3146212" cy="1894677"/>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dirty="0"/>
          </a:p>
        </p:txBody>
      </p:sp>
      <p:sp>
        <p:nvSpPr>
          <p:cNvPr id="13" name="Picture Placeholder 12" descr="An empty placeholder to add an image. Click on the placeholder and select the image that you wish to add"/>
          <p:cNvSpPr>
            <a:spLocks noGrp="1"/>
          </p:cNvSpPr>
          <p:nvPr>
            <p:ph type="pic" sz="quarter" idx="16"/>
          </p:nvPr>
        </p:nvSpPr>
        <p:spPr>
          <a:xfrm>
            <a:off x="1013022" y="2631870"/>
            <a:ext cx="2752545" cy="1587658"/>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a:noAutofit/>
          </a:bodyPr>
          <a:lstStyle>
            <a:lvl1pPr marL="0" indent="0" algn="ctr">
              <a:buNone/>
              <a:defRPr/>
            </a:lvl1pPr>
          </a:lstStyle>
          <a:p>
            <a:r>
              <a:rPr lang="en-US" dirty="0"/>
              <a:t>Click icon to add picture</a:t>
            </a:r>
          </a:p>
        </p:txBody>
      </p:sp>
      <p:sp>
        <p:nvSpPr>
          <p:cNvPr id="14" name="Freeform 5"/>
          <p:cNvSpPr>
            <a:spLocks/>
          </p:cNvSpPr>
          <p:nvPr/>
        </p:nvSpPr>
        <p:spPr bwMode="gray">
          <a:xfrm>
            <a:off x="816188" y="4571999"/>
            <a:ext cx="3146212" cy="1894677"/>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dirty="0"/>
          </a:p>
        </p:txBody>
      </p:sp>
      <p:sp>
        <p:nvSpPr>
          <p:cNvPr id="15" name="Picture Placeholder 14" descr="An empty placeholder to add an image. Click on the placeholder and select the image that you wish to add"/>
          <p:cNvSpPr>
            <a:spLocks noGrp="1"/>
          </p:cNvSpPr>
          <p:nvPr>
            <p:ph type="pic" sz="quarter" idx="17"/>
          </p:nvPr>
        </p:nvSpPr>
        <p:spPr>
          <a:xfrm>
            <a:off x="1013022" y="4725508"/>
            <a:ext cx="2752545" cy="1587658"/>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a:noAutofit/>
          </a:bodyPr>
          <a:lstStyle>
            <a:lvl1pPr marL="0" indent="0" algn="ctr">
              <a:buNone/>
              <a:defRPr/>
            </a:lvl1pPr>
          </a:lstStyle>
          <a:p>
            <a:r>
              <a:rPr lang="en-US" dirty="0"/>
              <a:t>Click icon to add picture</a:t>
            </a:r>
          </a:p>
        </p:txBody>
      </p:sp>
      <p:sp>
        <p:nvSpPr>
          <p:cNvPr id="20" name="Freeform 5"/>
          <p:cNvSpPr>
            <a:spLocks/>
          </p:cNvSpPr>
          <p:nvPr/>
        </p:nvSpPr>
        <p:spPr bwMode="gray">
          <a:xfrm>
            <a:off x="4182533" y="3448511"/>
            <a:ext cx="5232399" cy="3020023"/>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dirty="0"/>
          </a:p>
        </p:txBody>
      </p:sp>
      <p:sp>
        <p:nvSpPr>
          <p:cNvPr id="21" name="Picture Placeholder 20" descr="An empty placeholder to add an image. Click on the placeholder and select the image that you wish to add"/>
          <p:cNvSpPr>
            <a:spLocks noGrp="1"/>
          </p:cNvSpPr>
          <p:nvPr>
            <p:ph type="pic" sz="quarter" idx="18"/>
          </p:nvPr>
        </p:nvSpPr>
        <p:spPr>
          <a:xfrm>
            <a:off x="4424435" y="3619782"/>
            <a:ext cx="4748594" cy="2677481"/>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a:noAutofit/>
          </a:bodyPr>
          <a:lstStyle>
            <a:lvl1pPr marL="0" indent="0" algn="ctr">
              <a:buNone/>
              <a:defRPr/>
            </a:lvl1pPr>
          </a:lstStyle>
          <a:p>
            <a:r>
              <a:rPr lang="en-US" dirty="0"/>
              <a:t>Click icon to add picture</a:t>
            </a:r>
          </a:p>
        </p:txBody>
      </p:sp>
    </p:spTree>
    <p:extLst>
      <p:ext uri="{BB962C8B-B14F-4D97-AF65-F5344CB8AC3E}">
        <p14:creationId xmlns:p14="http://schemas.microsoft.com/office/powerpoint/2010/main" val="8646726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p:cNvSpPr>
            <a:spLocks noGrp="1"/>
          </p:cNvSpPr>
          <p:nvPr>
            <p:ph type="ftr" sz="quarter" idx="11"/>
          </p:nvPr>
        </p:nvSpPr>
        <p:spPr/>
        <p:txBody>
          <a:bodyPr/>
          <a:lstStyle/>
          <a:p>
            <a:r>
              <a:rPr lang="en-US"/>
              <a:t>Copyright Entwine Education 2019</a:t>
            </a:r>
            <a:endParaRPr lang="en-US" dirty="0"/>
          </a:p>
        </p:txBody>
      </p:sp>
      <p:sp>
        <p:nvSpPr>
          <p:cNvPr id="4" name="Date Placeholder 3"/>
          <p:cNvSpPr>
            <a:spLocks noGrp="1"/>
          </p:cNvSpPr>
          <p:nvPr>
            <p:ph type="dt" sz="half" idx="10"/>
          </p:nvPr>
        </p:nvSpPr>
        <p:spPr/>
        <p:txBody>
          <a:bodyPr/>
          <a:lstStyle/>
          <a:p>
            <a:fld id="{F3ADDAC0-2990-4811-BD60-1F127AED77D8}" type="datetime1">
              <a:rPr lang="en-US" smtClean="0"/>
              <a:t>7/29/2023</a:t>
            </a:fld>
            <a:endParaRPr lang="en-US" dirty="0"/>
          </a:p>
        </p:txBody>
      </p:sp>
      <p:sp>
        <p:nvSpPr>
          <p:cNvPr id="6" name="Slide Number Placeholder 5"/>
          <p:cNvSpPr>
            <a:spLocks noGrp="1"/>
          </p:cNvSpPr>
          <p:nvPr>
            <p:ph type="sldNum" sz="quarter" idx="12"/>
          </p:nvPr>
        </p:nvSpPr>
        <p:spPr/>
        <p:txBody>
          <a:bodyPr/>
          <a:lstStyle/>
          <a:p>
            <a:fld id="{289D71E3-7D81-4C24-B9D8-6B108755C64C}" type="slidenum">
              <a:rPr lang="en-US" smtClean="0"/>
              <a:t>‹#›</a:t>
            </a:fld>
            <a:endParaRPr lang="en-US" dirty="0"/>
          </a:p>
        </p:txBody>
      </p:sp>
    </p:spTree>
    <p:extLst>
      <p:ext uri="{BB962C8B-B14F-4D97-AF65-F5344CB8AC3E}">
        <p14:creationId xmlns:p14="http://schemas.microsoft.com/office/powerpoint/2010/main" val="14432610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365125"/>
            <a:ext cx="1828799" cy="49403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524000" y="365125"/>
            <a:ext cx="6858000" cy="49403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p:cNvSpPr>
            <a:spLocks noGrp="1"/>
          </p:cNvSpPr>
          <p:nvPr>
            <p:ph type="ftr" sz="quarter" idx="11"/>
          </p:nvPr>
        </p:nvSpPr>
        <p:spPr/>
        <p:txBody>
          <a:bodyPr/>
          <a:lstStyle/>
          <a:p>
            <a:r>
              <a:rPr lang="en-US"/>
              <a:t>Copyright Entwine Education 2019</a:t>
            </a:r>
            <a:endParaRPr lang="en-US" dirty="0"/>
          </a:p>
        </p:txBody>
      </p:sp>
      <p:sp>
        <p:nvSpPr>
          <p:cNvPr id="4" name="Date Placeholder 3"/>
          <p:cNvSpPr>
            <a:spLocks noGrp="1"/>
          </p:cNvSpPr>
          <p:nvPr>
            <p:ph type="dt" sz="half" idx="10"/>
          </p:nvPr>
        </p:nvSpPr>
        <p:spPr/>
        <p:txBody>
          <a:bodyPr/>
          <a:lstStyle/>
          <a:p>
            <a:fld id="{DAA9BFC3-65E1-4D20-873C-DEBB594CF312}" type="datetime1">
              <a:rPr lang="en-US" smtClean="0"/>
              <a:t>7/29/2023</a:t>
            </a:fld>
            <a:endParaRPr lang="en-US" dirty="0"/>
          </a:p>
        </p:txBody>
      </p:sp>
      <p:sp>
        <p:nvSpPr>
          <p:cNvPr id="6" name="Slide Number Placeholder 5"/>
          <p:cNvSpPr>
            <a:spLocks noGrp="1"/>
          </p:cNvSpPr>
          <p:nvPr>
            <p:ph type="sldNum" sz="quarter" idx="12"/>
          </p:nvPr>
        </p:nvSpPr>
        <p:spPr/>
        <p:txBody>
          <a:bodyPr/>
          <a:lstStyle/>
          <a:p>
            <a:fld id="{289D71E3-7D81-4C24-B9D8-6B108755C64C}" type="slidenum">
              <a:rPr lang="en-US" smtClean="0"/>
              <a:t>‹#›</a:t>
            </a:fld>
            <a:endParaRPr lang="en-US" dirty="0"/>
          </a:p>
        </p:txBody>
      </p:sp>
    </p:spTree>
    <p:extLst>
      <p:ext uri="{BB962C8B-B14F-4D97-AF65-F5344CB8AC3E}">
        <p14:creationId xmlns:p14="http://schemas.microsoft.com/office/powerpoint/2010/main" val="39262447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p:cNvPicPr>
            <a:picLocks noChangeAspect="1"/>
          </p:cNvPicPr>
          <p:nvPr userDrawn="1"/>
        </p:nvPicPr>
        <p:blipFill rotWithShape="1">
          <a:blip r:embed="rId16" cstate="print">
            <a:extLst>
              <a:ext uri="{28A0092B-C50C-407E-A947-70E740481C1C}">
                <a14:useLocalDpi xmlns:a14="http://schemas.microsoft.com/office/drawing/2010/main" val="0"/>
              </a:ext>
            </a:extLst>
          </a:blip>
          <a:srcRect l="525" t="511" r="525" b="2999"/>
          <a:stretch/>
        </p:blipFill>
        <p:spPr>
          <a:xfrm>
            <a:off x="0" y="0"/>
            <a:ext cx="12188826" cy="6858000"/>
          </a:xfrm>
          <a:prstGeom prst="rect">
            <a:avLst/>
          </a:prstGeom>
        </p:spPr>
      </p:pic>
      <p:sp>
        <p:nvSpPr>
          <p:cNvPr id="2" name="Title Placeholder 1"/>
          <p:cNvSpPr>
            <a:spLocks noGrp="1"/>
          </p:cNvSpPr>
          <p:nvPr>
            <p:ph type="title"/>
          </p:nvPr>
        </p:nvSpPr>
        <p:spPr>
          <a:xfrm>
            <a:off x="838200" y="365126"/>
            <a:ext cx="9829800" cy="1082674"/>
          </a:xfrm>
          <a:prstGeom prst="rect">
            <a:avLst/>
          </a:prstGeom>
        </p:spPr>
        <p:txBody>
          <a:bodyPr vert="horz" lIns="91440" tIns="45720" rIns="91440" bIns="45720" rtlCol="0" anchor="b">
            <a:normAutofit/>
          </a:bodyPr>
          <a:lstStyle/>
          <a:p>
            <a:r>
              <a:rPr lang="en-US"/>
              <a:t>Click to edit Master title style</a:t>
            </a:r>
          </a:p>
        </p:txBody>
      </p:sp>
      <p:sp>
        <p:nvSpPr>
          <p:cNvPr id="3" name="Text Placeholder 2"/>
          <p:cNvSpPr>
            <a:spLocks noGrp="1"/>
          </p:cNvSpPr>
          <p:nvPr>
            <p:ph type="body" idx="1"/>
          </p:nvPr>
        </p:nvSpPr>
        <p:spPr>
          <a:xfrm>
            <a:off x="1524000" y="1828800"/>
            <a:ext cx="9144000" cy="347472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3"/>
          </p:nvPr>
        </p:nvSpPr>
        <p:spPr>
          <a:xfrm>
            <a:off x="2209800" y="6416675"/>
            <a:ext cx="4572000" cy="365125"/>
          </a:xfrm>
          <a:prstGeom prst="rect">
            <a:avLst/>
          </a:prstGeom>
        </p:spPr>
        <p:txBody>
          <a:bodyPr vert="horz" lIns="91440" tIns="45720" rIns="91440" bIns="45720" rtlCol="0" anchor="ctr"/>
          <a:lstStyle>
            <a:lvl1pPr algn="l">
              <a:defRPr sz="1100">
                <a:solidFill>
                  <a:schemeClr val="tx1"/>
                </a:solidFill>
              </a:defRPr>
            </a:lvl1pPr>
          </a:lstStyle>
          <a:p>
            <a:r>
              <a:rPr lang="en-US"/>
              <a:t>Copyright Entwine Education 2019</a:t>
            </a:r>
            <a:endParaRPr lang="en-US" dirty="0"/>
          </a:p>
        </p:txBody>
      </p:sp>
      <p:sp>
        <p:nvSpPr>
          <p:cNvPr id="4" name="Date Placeholder 3"/>
          <p:cNvSpPr>
            <a:spLocks noGrp="1"/>
          </p:cNvSpPr>
          <p:nvPr>
            <p:ph type="dt" sz="half" idx="2"/>
          </p:nvPr>
        </p:nvSpPr>
        <p:spPr>
          <a:xfrm>
            <a:off x="7010400" y="6416675"/>
            <a:ext cx="1371600" cy="365125"/>
          </a:xfrm>
          <a:prstGeom prst="rect">
            <a:avLst/>
          </a:prstGeom>
        </p:spPr>
        <p:txBody>
          <a:bodyPr vert="horz" lIns="91440" tIns="45720" rIns="91440" bIns="45720" rtlCol="0" anchor="ctr"/>
          <a:lstStyle>
            <a:lvl1pPr algn="r">
              <a:defRPr sz="1100">
                <a:solidFill>
                  <a:schemeClr val="tx1"/>
                </a:solidFill>
              </a:defRPr>
            </a:lvl1pPr>
          </a:lstStyle>
          <a:p>
            <a:fld id="{0B504923-92EE-4AE1-AAF4-A7F7FEA561FD}" type="datetime1">
              <a:rPr lang="en-US" smtClean="0"/>
              <a:t>7/29/2023</a:t>
            </a:fld>
            <a:endParaRPr lang="en-US" dirty="0"/>
          </a:p>
        </p:txBody>
      </p:sp>
      <p:sp>
        <p:nvSpPr>
          <p:cNvPr id="6" name="Slide Number Placeholder 5"/>
          <p:cNvSpPr>
            <a:spLocks noGrp="1"/>
          </p:cNvSpPr>
          <p:nvPr>
            <p:ph type="sldNum" sz="quarter" idx="4"/>
          </p:nvPr>
        </p:nvSpPr>
        <p:spPr>
          <a:xfrm>
            <a:off x="8610600" y="6416675"/>
            <a:ext cx="838200" cy="365125"/>
          </a:xfrm>
          <a:prstGeom prst="rect">
            <a:avLst/>
          </a:prstGeom>
        </p:spPr>
        <p:txBody>
          <a:bodyPr vert="horz" lIns="91440" tIns="45720" rIns="91440" bIns="45720" rtlCol="0" anchor="ctr"/>
          <a:lstStyle>
            <a:lvl1pPr algn="r">
              <a:defRPr sz="1100">
                <a:solidFill>
                  <a:schemeClr val="tx1"/>
                </a:solidFill>
              </a:defRPr>
            </a:lvl1pPr>
          </a:lstStyle>
          <a:p>
            <a:fld id="{289D71E3-7D81-4C24-B9D8-6B108755C64C}" type="slidenum">
              <a:rPr lang="en-US" smtClean="0"/>
              <a:pPr/>
              <a:t>‹#›</a:t>
            </a:fld>
            <a:endParaRPr lang="en-US" dirty="0"/>
          </a:p>
        </p:txBody>
      </p:sp>
    </p:spTree>
    <p:extLst>
      <p:ext uri="{BB962C8B-B14F-4D97-AF65-F5344CB8AC3E}">
        <p14:creationId xmlns:p14="http://schemas.microsoft.com/office/powerpoint/2010/main" val="3616545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2" r:id="rId11"/>
    <p:sldLayoutId id="2147483661" r:id="rId12"/>
    <p:sldLayoutId id="2147483658" r:id="rId13"/>
    <p:sldLayoutId id="2147483659" r:id="rId14"/>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dt="0"/>
  <p:txStyles>
    <p:titleStyle>
      <a:lvl1pPr algn="l" defTabSz="914400" rtl="0" eaLnBrk="1" latinLnBrk="0" hangingPunct="1">
        <a:lnSpc>
          <a:spcPct val="90000"/>
        </a:lnSpc>
        <a:spcBef>
          <a:spcPct val="0"/>
        </a:spcBef>
        <a:buNone/>
        <a:defRPr sz="32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800"/>
        </a:spcBef>
        <a:buFont typeface="Arial" panose="020B0604020202020204" pitchFamily="34" charset="0"/>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1200"/>
        </a:spcBef>
        <a:buFont typeface="Arial" panose="020B0604020202020204" pitchFamily="34" charset="0"/>
        <a:buChar char="•"/>
        <a:defRPr sz="1800" kern="1200">
          <a:solidFill>
            <a:schemeClr val="tx1"/>
          </a:solidFill>
          <a:latin typeface="+mn-lt"/>
          <a:ea typeface="+mn-ea"/>
          <a:cs typeface="+mn-cs"/>
        </a:defRPr>
      </a:lvl2pPr>
      <a:lvl3pPr marL="685800" indent="-182880" algn="l" defTabSz="914400" rtl="0" eaLnBrk="1" latinLnBrk="0" hangingPunct="1">
        <a:lnSpc>
          <a:spcPct val="90000"/>
        </a:lnSpc>
        <a:spcBef>
          <a:spcPts val="600"/>
        </a:spcBef>
        <a:buFont typeface="Arial" panose="020B0604020202020204" pitchFamily="34" charset="0"/>
        <a:buChar char="•"/>
        <a:defRPr sz="1600" kern="1200">
          <a:solidFill>
            <a:schemeClr val="tx1"/>
          </a:solidFill>
          <a:latin typeface="+mn-lt"/>
          <a:ea typeface="+mn-ea"/>
          <a:cs typeface="+mn-cs"/>
        </a:defRPr>
      </a:lvl3pPr>
      <a:lvl4pPr marL="9144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4pPr>
      <a:lvl5pPr marL="11430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5pPr>
      <a:lvl6pPr marL="13716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6pPr>
      <a:lvl7pPr marL="16002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7pPr>
      <a:lvl8pPr marL="18288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8pPr>
      <a:lvl9pPr marL="20574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Talking Points</a:t>
            </a:r>
          </a:p>
        </p:txBody>
      </p:sp>
      <p:sp>
        <p:nvSpPr>
          <p:cNvPr id="3" name="Subtitle 2"/>
          <p:cNvSpPr>
            <a:spLocks noGrp="1"/>
          </p:cNvSpPr>
          <p:nvPr>
            <p:ph type="subTitle" idx="1"/>
          </p:nvPr>
        </p:nvSpPr>
        <p:spPr>
          <a:xfrm>
            <a:off x="838200" y="2438400"/>
            <a:ext cx="7418040" cy="914400"/>
          </a:xfrm>
        </p:spPr>
        <p:txBody>
          <a:bodyPr/>
          <a:lstStyle/>
          <a:p>
            <a:r>
              <a:rPr lang="en-US" dirty="0"/>
              <a:t>A Physical Health, </a:t>
            </a:r>
            <a:r>
              <a:rPr lang="en-US"/>
              <a:t>Mental Wellbeing and </a:t>
            </a:r>
            <a:r>
              <a:rPr lang="en-US" dirty="0"/>
              <a:t>Relationships Curriculum for Primary Schools - 2019</a:t>
            </a:r>
          </a:p>
        </p:txBody>
      </p:sp>
      <p:pic>
        <p:nvPicPr>
          <p:cNvPr id="4" name="Picture 3">
            <a:extLst>
              <a:ext uri="{FF2B5EF4-FFF2-40B4-BE49-F238E27FC236}">
                <a16:creationId xmlns:a16="http://schemas.microsoft.com/office/drawing/2014/main" id="{B71EE1EC-57AD-4603-8342-AD691622C8C6}"/>
              </a:ext>
            </a:extLst>
          </p:cNvPr>
          <p:cNvPicPr>
            <a:picLocks noChangeAspect="1"/>
          </p:cNvPicPr>
          <p:nvPr/>
        </p:nvPicPr>
        <p:blipFill>
          <a:blip r:embed="rId2"/>
          <a:stretch>
            <a:fillRect/>
          </a:stretch>
        </p:blipFill>
        <p:spPr>
          <a:xfrm>
            <a:off x="7104112" y="188640"/>
            <a:ext cx="3262611" cy="2063028"/>
          </a:xfrm>
          <a:prstGeom prst="rect">
            <a:avLst/>
          </a:prstGeom>
          <a:ln>
            <a:noFill/>
          </a:ln>
          <a:effectLst>
            <a:softEdge rad="112500"/>
          </a:effectLst>
        </p:spPr>
      </p:pic>
    </p:spTree>
    <p:extLst>
      <p:ext uri="{BB962C8B-B14F-4D97-AF65-F5344CB8AC3E}">
        <p14:creationId xmlns:p14="http://schemas.microsoft.com/office/powerpoint/2010/main" val="27980470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95600" y="533400"/>
            <a:ext cx="8172400" cy="1828800"/>
          </a:xfrm>
        </p:spPr>
        <p:txBody>
          <a:bodyPr/>
          <a:lstStyle/>
          <a:p>
            <a:r>
              <a:rPr lang="en-US" dirty="0"/>
              <a:t>Coverage against DFE guidance</a:t>
            </a:r>
          </a:p>
        </p:txBody>
      </p:sp>
      <p:sp>
        <p:nvSpPr>
          <p:cNvPr id="3" name="Text Placeholder 2"/>
          <p:cNvSpPr>
            <a:spLocks noGrp="1"/>
          </p:cNvSpPr>
          <p:nvPr>
            <p:ph type="body" idx="1"/>
          </p:nvPr>
        </p:nvSpPr>
        <p:spPr/>
        <p:txBody>
          <a:bodyPr/>
          <a:lstStyle/>
          <a:p>
            <a:r>
              <a:rPr lang="en-US" dirty="0"/>
              <a:t>2019 </a:t>
            </a:r>
          </a:p>
        </p:txBody>
      </p:sp>
    </p:spTree>
    <p:extLst>
      <p:ext uri="{BB962C8B-B14F-4D97-AF65-F5344CB8AC3E}">
        <p14:creationId xmlns:p14="http://schemas.microsoft.com/office/powerpoint/2010/main" val="5127249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B0DF55-0CB4-4681-8FF5-D65C593435DA}"/>
              </a:ext>
            </a:extLst>
          </p:cNvPr>
          <p:cNvSpPr>
            <a:spLocks noGrp="1"/>
          </p:cNvSpPr>
          <p:nvPr>
            <p:ph type="title"/>
          </p:nvPr>
        </p:nvSpPr>
        <p:spPr>
          <a:xfrm>
            <a:off x="1775520" y="365126"/>
            <a:ext cx="8892480" cy="1082674"/>
          </a:xfrm>
        </p:spPr>
        <p:txBody>
          <a:bodyPr/>
          <a:lstStyle/>
          <a:p>
            <a:r>
              <a:rPr lang="en-GB" dirty="0"/>
              <a:t>Relationships Education</a:t>
            </a:r>
          </a:p>
        </p:txBody>
      </p:sp>
      <p:graphicFrame>
        <p:nvGraphicFramePr>
          <p:cNvPr id="3" name="Table 2">
            <a:extLst>
              <a:ext uri="{FF2B5EF4-FFF2-40B4-BE49-F238E27FC236}">
                <a16:creationId xmlns:a16="http://schemas.microsoft.com/office/drawing/2014/main" id="{65EDFC83-3EE1-4811-A9F7-080611D19754}"/>
              </a:ext>
            </a:extLst>
          </p:cNvPr>
          <p:cNvGraphicFramePr>
            <a:graphicFrameLocks noGrp="1"/>
          </p:cNvGraphicFramePr>
          <p:nvPr>
            <p:extLst>
              <p:ext uri="{D42A27DB-BD31-4B8C-83A1-F6EECF244321}">
                <p14:modId xmlns:p14="http://schemas.microsoft.com/office/powerpoint/2010/main" val="1429452767"/>
              </p:ext>
            </p:extLst>
          </p:nvPr>
        </p:nvGraphicFramePr>
        <p:xfrm>
          <a:off x="1775520" y="1447800"/>
          <a:ext cx="9829799" cy="3388360"/>
        </p:xfrm>
        <a:graphic>
          <a:graphicData uri="http://schemas.openxmlformats.org/drawingml/2006/table">
            <a:tbl>
              <a:tblPr firstRow="1" bandRow="1">
                <a:tableStyleId>{5C22544A-7EE6-4342-B048-85BDC9FD1C3A}</a:tableStyleId>
              </a:tblPr>
              <a:tblGrid>
                <a:gridCol w="702130">
                  <a:extLst>
                    <a:ext uri="{9D8B030D-6E8A-4147-A177-3AD203B41FA5}">
                      <a16:colId xmlns:a16="http://schemas.microsoft.com/office/drawing/2014/main" val="3107822706"/>
                    </a:ext>
                  </a:extLst>
                </a:gridCol>
                <a:gridCol w="6319159">
                  <a:extLst>
                    <a:ext uri="{9D8B030D-6E8A-4147-A177-3AD203B41FA5}">
                      <a16:colId xmlns:a16="http://schemas.microsoft.com/office/drawing/2014/main" val="2081163658"/>
                    </a:ext>
                  </a:extLst>
                </a:gridCol>
                <a:gridCol w="468085">
                  <a:extLst>
                    <a:ext uri="{9D8B030D-6E8A-4147-A177-3AD203B41FA5}">
                      <a16:colId xmlns:a16="http://schemas.microsoft.com/office/drawing/2014/main" val="1549247575"/>
                    </a:ext>
                  </a:extLst>
                </a:gridCol>
                <a:gridCol w="468085">
                  <a:extLst>
                    <a:ext uri="{9D8B030D-6E8A-4147-A177-3AD203B41FA5}">
                      <a16:colId xmlns:a16="http://schemas.microsoft.com/office/drawing/2014/main" val="963051868"/>
                    </a:ext>
                  </a:extLst>
                </a:gridCol>
                <a:gridCol w="468085">
                  <a:extLst>
                    <a:ext uri="{9D8B030D-6E8A-4147-A177-3AD203B41FA5}">
                      <a16:colId xmlns:a16="http://schemas.microsoft.com/office/drawing/2014/main" val="1260227137"/>
                    </a:ext>
                  </a:extLst>
                </a:gridCol>
                <a:gridCol w="468085">
                  <a:extLst>
                    <a:ext uri="{9D8B030D-6E8A-4147-A177-3AD203B41FA5}">
                      <a16:colId xmlns:a16="http://schemas.microsoft.com/office/drawing/2014/main" val="1596955574"/>
                    </a:ext>
                  </a:extLst>
                </a:gridCol>
                <a:gridCol w="468085">
                  <a:extLst>
                    <a:ext uri="{9D8B030D-6E8A-4147-A177-3AD203B41FA5}">
                      <a16:colId xmlns:a16="http://schemas.microsoft.com/office/drawing/2014/main" val="2007469489"/>
                    </a:ext>
                  </a:extLst>
                </a:gridCol>
                <a:gridCol w="468085">
                  <a:extLst>
                    <a:ext uri="{9D8B030D-6E8A-4147-A177-3AD203B41FA5}">
                      <a16:colId xmlns:a16="http://schemas.microsoft.com/office/drawing/2014/main" val="427647401"/>
                    </a:ext>
                  </a:extLst>
                </a:gridCol>
              </a:tblGrid>
              <a:tr h="370840">
                <a:tc>
                  <a:txBody>
                    <a:bodyPr/>
                    <a:lstStyle/>
                    <a:p>
                      <a:r>
                        <a:rPr lang="en-GB" dirty="0"/>
                        <a:t>BP</a:t>
                      </a:r>
                    </a:p>
                  </a:txBody>
                  <a:tcPr/>
                </a:tc>
                <a:tc>
                  <a:txBody>
                    <a:bodyPr/>
                    <a:lstStyle/>
                    <a:p>
                      <a:r>
                        <a:rPr lang="en-GB" dirty="0"/>
                        <a:t>Topic 1 - Families and people who care for me</a:t>
                      </a:r>
                    </a:p>
                  </a:txBody>
                  <a:tcPr/>
                </a:tc>
                <a:tc>
                  <a:txBody>
                    <a:bodyPr/>
                    <a:lstStyle/>
                    <a:p>
                      <a:r>
                        <a:rPr lang="en-GB" dirty="0"/>
                        <a:t>Y1</a:t>
                      </a:r>
                    </a:p>
                  </a:txBody>
                  <a:tcPr/>
                </a:tc>
                <a:tc>
                  <a:txBody>
                    <a:bodyPr/>
                    <a:lstStyle/>
                    <a:p>
                      <a:r>
                        <a:rPr lang="en-GB" dirty="0"/>
                        <a:t>Y2</a:t>
                      </a:r>
                    </a:p>
                  </a:txBody>
                  <a:tcPr/>
                </a:tc>
                <a:tc>
                  <a:txBody>
                    <a:bodyPr/>
                    <a:lstStyle/>
                    <a:p>
                      <a:r>
                        <a:rPr lang="en-GB" dirty="0"/>
                        <a:t>Y3</a:t>
                      </a:r>
                    </a:p>
                  </a:txBody>
                  <a:tcPr/>
                </a:tc>
                <a:tc>
                  <a:txBody>
                    <a:bodyPr/>
                    <a:lstStyle/>
                    <a:p>
                      <a:r>
                        <a:rPr lang="en-GB" dirty="0"/>
                        <a:t>Y4</a:t>
                      </a:r>
                    </a:p>
                  </a:txBody>
                  <a:tcPr/>
                </a:tc>
                <a:tc>
                  <a:txBody>
                    <a:bodyPr/>
                    <a:lstStyle/>
                    <a:p>
                      <a:r>
                        <a:rPr lang="en-GB" dirty="0"/>
                        <a:t>Y5</a:t>
                      </a:r>
                    </a:p>
                  </a:txBody>
                  <a:tcPr/>
                </a:tc>
                <a:tc>
                  <a:txBody>
                    <a:bodyPr/>
                    <a:lstStyle/>
                    <a:p>
                      <a:r>
                        <a:rPr lang="en-GB" dirty="0"/>
                        <a:t>Y6</a:t>
                      </a:r>
                    </a:p>
                  </a:txBody>
                  <a:tcPr/>
                </a:tc>
                <a:extLst>
                  <a:ext uri="{0D108BD9-81ED-4DB2-BD59-A6C34878D82A}">
                    <a16:rowId xmlns:a16="http://schemas.microsoft.com/office/drawing/2014/main" val="3231826599"/>
                  </a:ext>
                </a:extLst>
              </a:tr>
              <a:tr h="370840">
                <a:tc>
                  <a:txBody>
                    <a:bodyPr/>
                    <a:lstStyle/>
                    <a:p>
                      <a:r>
                        <a:rPr lang="en-GB" dirty="0"/>
                        <a:t>1</a:t>
                      </a:r>
                    </a:p>
                  </a:txBody>
                  <a:tcPr/>
                </a:tc>
                <a:tc>
                  <a:txBody>
                    <a:bodyPr/>
                    <a:lstStyle/>
                    <a:p>
                      <a:r>
                        <a:rPr lang="en-GB" dirty="0"/>
                        <a:t>Families are important for children growing up because they can give love, security and stability.</a:t>
                      </a:r>
                    </a:p>
                  </a:txBody>
                  <a:tcPr/>
                </a:tc>
                <a:tc>
                  <a:txBody>
                    <a:bodyPr/>
                    <a:lstStyle/>
                    <a:p>
                      <a:r>
                        <a:rPr lang="en-GB" dirty="0"/>
                        <a:t>1, 2</a:t>
                      </a:r>
                    </a:p>
                  </a:txBody>
                  <a:tcPr/>
                </a:tc>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r>
                        <a:rPr lang="en-GB" dirty="0"/>
                        <a:t>9,11</a:t>
                      </a:r>
                    </a:p>
                  </a:txBody>
                  <a:tcPr/>
                </a:tc>
                <a:tc>
                  <a:txBody>
                    <a:bodyPr/>
                    <a:lstStyle/>
                    <a:p>
                      <a:r>
                        <a:rPr lang="en-GB" dirty="0"/>
                        <a:t>11</a:t>
                      </a:r>
                    </a:p>
                  </a:txBody>
                  <a:tcPr/>
                </a:tc>
                <a:extLst>
                  <a:ext uri="{0D108BD9-81ED-4DB2-BD59-A6C34878D82A}">
                    <a16:rowId xmlns:a16="http://schemas.microsoft.com/office/drawing/2014/main" val="956701346"/>
                  </a:ext>
                </a:extLst>
              </a:tr>
              <a:tr h="370840">
                <a:tc>
                  <a:txBody>
                    <a:bodyPr/>
                    <a:lstStyle/>
                    <a:p>
                      <a:r>
                        <a:rPr lang="en-GB" dirty="0"/>
                        <a:t>2</a:t>
                      </a:r>
                    </a:p>
                  </a:txBody>
                  <a:tcPr/>
                </a:tc>
                <a:tc>
                  <a:txBody>
                    <a:bodyPr/>
                    <a:lstStyle/>
                    <a:p>
                      <a:r>
                        <a:rPr lang="en-GB" dirty="0"/>
                        <a:t>Characteristics of healthy family life, commitment to each other, including in times of difficulty, protection and care for children and other family members, the importance of spending time together and sharing each others lives. </a:t>
                      </a:r>
                    </a:p>
                  </a:txBody>
                  <a:tcPr/>
                </a:tc>
                <a:tc>
                  <a:txBody>
                    <a:bodyPr/>
                    <a:lstStyle/>
                    <a:p>
                      <a:r>
                        <a:rPr lang="en-GB" dirty="0"/>
                        <a:t>1, 2</a:t>
                      </a:r>
                    </a:p>
                  </a:txBody>
                  <a:tcPr/>
                </a:tc>
                <a:tc>
                  <a:txBody>
                    <a:bodyPr/>
                    <a:lstStyle/>
                    <a:p>
                      <a:endParaRPr lang="en-GB" dirty="0"/>
                    </a:p>
                  </a:txBody>
                  <a:tcPr/>
                </a:tc>
                <a:tc>
                  <a:txBody>
                    <a:bodyPr/>
                    <a:lstStyle/>
                    <a:p>
                      <a:r>
                        <a:rPr lang="en-GB" dirty="0"/>
                        <a:t>7, 11</a:t>
                      </a:r>
                    </a:p>
                  </a:txBody>
                  <a:tcPr/>
                </a:tc>
                <a:tc>
                  <a:txBody>
                    <a:bodyPr/>
                    <a:lstStyle/>
                    <a:p>
                      <a:endParaRPr lang="en-GB" dirty="0"/>
                    </a:p>
                  </a:txBody>
                  <a:tcPr/>
                </a:tc>
                <a:tc>
                  <a:txBody>
                    <a:bodyPr/>
                    <a:lstStyle/>
                    <a:p>
                      <a:r>
                        <a:rPr lang="en-GB" dirty="0"/>
                        <a:t>9,11</a:t>
                      </a:r>
                    </a:p>
                  </a:txBody>
                  <a:tcPr/>
                </a:tc>
                <a:tc>
                  <a:txBody>
                    <a:bodyPr/>
                    <a:lstStyle/>
                    <a:p>
                      <a:r>
                        <a:rPr lang="en-GB" dirty="0"/>
                        <a:t>11</a:t>
                      </a:r>
                    </a:p>
                  </a:txBody>
                  <a:tcPr/>
                </a:tc>
                <a:extLst>
                  <a:ext uri="{0D108BD9-81ED-4DB2-BD59-A6C34878D82A}">
                    <a16:rowId xmlns:a16="http://schemas.microsoft.com/office/drawing/2014/main" val="1746564141"/>
                  </a:ext>
                </a:extLst>
              </a:tr>
              <a:tr h="370840">
                <a:tc>
                  <a:txBody>
                    <a:bodyPr/>
                    <a:lstStyle/>
                    <a:p>
                      <a:r>
                        <a:rPr lang="en-GB" dirty="0"/>
                        <a:t>3</a:t>
                      </a:r>
                    </a:p>
                  </a:txBody>
                  <a:tcPr/>
                </a:tc>
                <a:tc>
                  <a:txBody>
                    <a:bodyPr/>
                    <a:lstStyle/>
                    <a:p>
                      <a:r>
                        <a:rPr lang="en-GB" dirty="0"/>
                        <a:t>Others’ families, either in school or the wider world, sometimes look different from their family, but they should respect those differences and know that other children’s families are also characterised by love and care for them.</a:t>
                      </a:r>
                    </a:p>
                  </a:txBody>
                  <a:tcPr/>
                </a:tc>
                <a:tc>
                  <a:txBody>
                    <a:bodyPr/>
                    <a:lstStyle/>
                    <a:p>
                      <a:r>
                        <a:rPr lang="en-GB" dirty="0"/>
                        <a:t>1,2</a:t>
                      </a:r>
                    </a:p>
                  </a:txBody>
                  <a:tcPr/>
                </a:tc>
                <a:tc>
                  <a:txBody>
                    <a:bodyPr/>
                    <a:lstStyle/>
                    <a:p>
                      <a:endParaRPr lang="en-GB" dirty="0"/>
                    </a:p>
                  </a:txBody>
                  <a:tcPr/>
                </a:tc>
                <a:tc>
                  <a:txBody>
                    <a:bodyPr/>
                    <a:lstStyle/>
                    <a:p>
                      <a:r>
                        <a:rPr lang="en-GB" dirty="0"/>
                        <a:t>7,161718</a:t>
                      </a:r>
                    </a:p>
                  </a:txBody>
                  <a:tcPr/>
                </a:tc>
                <a:tc>
                  <a:txBody>
                    <a:bodyPr/>
                    <a:lstStyle/>
                    <a:p>
                      <a:endParaRPr lang="en-GB" dirty="0"/>
                    </a:p>
                  </a:txBody>
                  <a:tcPr/>
                </a:tc>
                <a:tc>
                  <a:txBody>
                    <a:bodyPr/>
                    <a:lstStyle/>
                    <a:p>
                      <a:r>
                        <a:rPr lang="en-GB" dirty="0"/>
                        <a:t>11</a:t>
                      </a:r>
                    </a:p>
                  </a:txBody>
                  <a:tcPr/>
                </a:tc>
                <a:tc>
                  <a:txBody>
                    <a:bodyPr/>
                    <a:lstStyle/>
                    <a:p>
                      <a:r>
                        <a:rPr lang="en-GB" dirty="0"/>
                        <a:t>11</a:t>
                      </a:r>
                    </a:p>
                  </a:txBody>
                  <a:tcPr/>
                </a:tc>
                <a:extLst>
                  <a:ext uri="{0D108BD9-81ED-4DB2-BD59-A6C34878D82A}">
                    <a16:rowId xmlns:a16="http://schemas.microsoft.com/office/drawing/2014/main" val="2481136578"/>
                  </a:ext>
                </a:extLst>
              </a:tr>
            </a:tbl>
          </a:graphicData>
        </a:graphic>
      </p:graphicFrame>
      <p:sp>
        <p:nvSpPr>
          <p:cNvPr id="4" name="Footer Placeholder 3">
            <a:extLst>
              <a:ext uri="{FF2B5EF4-FFF2-40B4-BE49-F238E27FC236}">
                <a16:creationId xmlns:a16="http://schemas.microsoft.com/office/drawing/2014/main" id="{A523F3EC-D894-46DC-8ED4-2965A3D900DE}"/>
              </a:ext>
            </a:extLst>
          </p:cNvPr>
          <p:cNvSpPr>
            <a:spLocks noGrp="1"/>
          </p:cNvSpPr>
          <p:nvPr>
            <p:ph type="ftr" sz="quarter" idx="11"/>
          </p:nvPr>
        </p:nvSpPr>
        <p:spPr/>
        <p:txBody>
          <a:bodyPr/>
          <a:lstStyle/>
          <a:p>
            <a:r>
              <a:rPr lang="en-US"/>
              <a:t>Copyright Entwine Education 2019</a:t>
            </a:r>
            <a:endParaRPr lang="en-US" dirty="0"/>
          </a:p>
        </p:txBody>
      </p:sp>
    </p:spTree>
    <p:extLst>
      <p:ext uri="{BB962C8B-B14F-4D97-AF65-F5344CB8AC3E}">
        <p14:creationId xmlns:p14="http://schemas.microsoft.com/office/powerpoint/2010/main" val="7125056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B0DF55-0CB4-4681-8FF5-D65C593435DA}"/>
              </a:ext>
            </a:extLst>
          </p:cNvPr>
          <p:cNvSpPr>
            <a:spLocks noGrp="1"/>
          </p:cNvSpPr>
          <p:nvPr>
            <p:ph type="title"/>
          </p:nvPr>
        </p:nvSpPr>
        <p:spPr/>
        <p:txBody>
          <a:bodyPr>
            <a:normAutofit/>
          </a:bodyPr>
          <a:lstStyle/>
          <a:p>
            <a:r>
              <a:rPr lang="en-GB" dirty="0"/>
              <a:t>Relationships Education</a:t>
            </a:r>
          </a:p>
        </p:txBody>
      </p:sp>
      <p:graphicFrame>
        <p:nvGraphicFramePr>
          <p:cNvPr id="3" name="Table 2">
            <a:extLst>
              <a:ext uri="{FF2B5EF4-FFF2-40B4-BE49-F238E27FC236}">
                <a16:creationId xmlns:a16="http://schemas.microsoft.com/office/drawing/2014/main" id="{65EDFC83-3EE1-4811-A9F7-080611D19754}"/>
              </a:ext>
            </a:extLst>
          </p:cNvPr>
          <p:cNvGraphicFramePr>
            <a:graphicFrameLocks noGrp="1"/>
          </p:cNvGraphicFramePr>
          <p:nvPr>
            <p:extLst>
              <p:ext uri="{D42A27DB-BD31-4B8C-83A1-F6EECF244321}">
                <p14:modId xmlns:p14="http://schemas.microsoft.com/office/powerpoint/2010/main" val="755079875"/>
              </p:ext>
            </p:extLst>
          </p:nvPr>
        </p:nvGraphicFramePr>
        <p:xfrm>
          <a:off x="911424" y="1556792"/>
          <a:ext cx="9649072" cy="3114040"/>
        </p:xfrm>
        <a:graphic>
          <a:graphicData uri="http://schemas.openxmlformats.org/drawingml/2006/table">
            <a:tbl>
              <a:tblPr firstRow="1" bandRow="1">
                <a:tableStyleId>{5C22544A-7EE6-4342-B048-85BDC9FD1C3A}</a:tableStyleId>
              </a:tblPr>
              <a:tblGrid>
                <a:gridCol w="684660">
                  <a:extLst>
                    <a:ext uri="{9D8B030D-6E8A-4147-A177-3AD203B41FA5}">
                      <a16:colId xmlns:a16="http://schemas.microsoft.com/office/drawing/2014/main" val="3107822706"/>
                    </a:ext>
                  </a:extLst>
                </a:gridCol>
                <a:gridCol w="5947076">
                  <a:extLst>
                    <a:ext uri="{9D8B030D-6E8A-4147-A177-3AD203B41FA5}">
                      <a16:colId xmlns:a16="http://schemas.microsoft.com/office/drawing/2014/main" val="2081163658"/>
                    </a:ext>
                  </a:extLst>
                </a:gridCol>
                <a:gridCol w="519127">
                  <a:extLst>
                    <a:ext uri="{9D8B030D-6E8A-4147-A177-3AD203B41FA5}">
                      <a16:colId xmlns:a16="http://schemas.microsoft.com/office/drawing/2014/main" val="1549247575"/>
                    </a:ext>
                  </a:extLst>
                </a:gridCol>
                <a:gridCol w="517989">
                  <a:extLst>
                    <a:ext uri="{9D8B030D-6E8A-4147-A177-3AD203B41FA5}">
                      <a16:colId xmlns:a16="http://schemas.microsoft.com/office/drawing/2014/main" val="2468498480"/>
                    </a:ext>
                  </a:extLst>
                </a:gridCol>
                <a:gridCol w="504056">
                  <a:extLst>
                    <a:ext uri="{9D8B030D-6E8A-4147-A177-3AD203B41FA5}">
                      <a16:colId xmlns:a16="http://schemas.microsoft.com/office/drawing/2014/main" val="1307065260"/>
                    </a:ext>
                  </a:extLst>
                </a:gridCol>
                <a:gridCol w="504056">
                  <a:extLst>
                    <a:ext uri="{9D8B030D-6E8A-4147-A177-3AD203B41FA5}">
                      <a16:colId xmlns:a16="http://schemas.microsoft.com/office/drawing/2014/main" val="4236979894"/>
                    </a:ext>
                  </a:extLst>
                </a:gridCol>
                <a:gridCol w="504056">
                  <a:extLst>
                    <a:ext uri="{9D8B030D-6E8A-4147-A177-3AD203B41FA5}">
                      <a16:colId xmlns:a16="http://schemas.microsoft.com/office/drawing/2014/main" val="2203602217"/>
                    </a:ext>
                  </a:extLst>
                </a:gridCol>
                <a:gridCol w="468052">
                  <a:extLst>
                    <a:ext uri="{9D8B030D-6E8A-4147-A177-3AD203B41FA5}">
                      <a16:colId xmlns:a16="http://schemas.microsoft.com/office/drawing/2014/main" val="45304914"/>
                    </a:ext>
                  </a:extLst>
                </a:gridCol>
              </a:tblGrid>
              <a:tr h="370840">
                <a:tc>
                  <a:txBody>
                    <a:bodyPr/>
                    <a:lstStyle/>
                    <a:p>
                      <a:r>
                        <a:rPr lang="en-GB" dirty="0"/>
                        <a:t>BP</a:t>
                      </a:r>
                    </a:p>
                  </a:txBody>
                  <a:tcPr/>
                </a:tc>
                <a:tc>
                  <a:txBody>
                    <a:bodyPr/>
                    <a:lstStyle/>
                    <a:p>
                      <a:r>
                        <a:rPr lang="en-GB" dirty="0"/>
                        <a:t>Topic 1 - Families and people who care for me</a:t>
                      </a:r>
                    </a:p>
                  </a:txBody>
                  <a:tcPr/>
                </a:tc>
                <a:tc>
                  <a:txBody>
                    <a:bodyPr/>
                    <a:lstStyle/>
                    <a:p>
                      <a:r>
                        <a:rPr lang="en-GB" dirty="0"/>
                        <a:t>Y1</a:t>
                      </a:r>
                    </a:p>
                  </a:txBody>
                  <a:tcPr/>
                </a:tc>
                <a:tc>
                  <a:txBody>
                    <a:bodyPr/>
                    <a:lstStyle/>
                    <a:p>
                      <a:r>
                        <a:rPr lang="en-GB" dirty="0"/>
                        <a:t>Y2</a:t>
                      </a:r>
                    </a:p>
                  </a:txBody>
                  <a:tcPr/>
                </a:tc>
                <a:tc>
                  <a:txBody>
                    <a:bodyPr/>
                    <a:lstStyle/>
                    <a:p>
                      <a:r>
                        <a:rPr lang="en-GB" dirty="0"/>
                        <a:t>Y3</a:t>
                      </a:r>
                    </a:p>
                  </a:txBody>
                  <a:tcPr/>
                </a:tc>
                <a:tc>
                  <a:txBody>
                    <a:bodyPr/>
                    <a:lstStyle/>
                    <a:p>
                      <a:r>
                        <a:rPr lang="en-GB" dirty="0"/>
                        <a:t>Y4</a:t>
                      </a:r>
                    </a:p>
                  </a:txBody>
                  <a:tcPr/>
                </a:tc>
                <a:tc>
                  <a:txBody>
                    <a:bodyPr/>
                    <a:lstStyle/>
                    <a:p>
                      <a:r>
                        <a:rPr lang="en-GB" dirty="0"/>
                        <a:t>Y5</a:t>
                      </a:r>
                    </a:p>
                  </a:txBody>
                  <a:tcPr/>
                </a:tc>
                <a:tc>
                  <a:txBody>
                    <a:bodyPr/>
                    <a:lstStyle/>
                    <a:p>
                      <a:r>
                        <a:rPr lang="en-GB" dirty="0"/>
                        <a:t>Y6</a:t>
                      </a:r>
                    </a:p>
                  </a:txBody>
                  <a:tcPr/>
                </a:tc>
                <a:extLst>
                  <a:ext uri="{0D108BD9-81ED-4DB2-BD59-A6C34878D82A}">
                    <a16:rowId xmlns:a16="http://schemas.microsoft.com/office/drawing/2014/main" val="3231826599"/>
                  </a:ext>
                </a:extLst>
              </a:tr>
              <a:tr h="370840">
                <a:tc>
                  <a:txBody>
                    <a:bodyPr/>
                    <a:lstStyle/>
                    <a:p>
                      <a:r>
                        <a:rPr lang="en-GB" dirty="0"/>
                        <a:t>4</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Stable, caring relationships, which may be of different types, are at the heart of happy families, and are important for children’s security as they grow up.  </a:t>
                      </a:r>
                    </a:p>
                  </a:txBody>
                  <a:tcPr/>
                </a:tc>
                <a:tc>
                  <a:txBody>
                    <a:bodyPr/>
                    <a:lstStyle/>
                    <a:p>
                      <a:r>
                        <a:rPr lang="en-GB" dirty="0"/>
                        <a:t>1,2</a:t>
                      </a:r>
                    </a:p>
                  </a:txBody>
                  <a:tcPr/>
                </a:tc>
                <a:tc>
                  <a:txBody>
                    <a:bodyPr/>
                    <a:lstStyle/>
                    <a:p>
                      <a:endParaRPr lang="en-GB" dirty="0"/>
                    </a:p>
                  </a:txBody>
                  <a:tcPr/>
                </a:tc>
                <a:tc>
                  <a:txBody>
                    <a:bodyPr/>
                    <a:lstStyle/>
                    <a:p>
                      <a:r>
                        <a:rPr lang="en-GB" dirty="0"/>
                        <a:t>1117 18</a:t>
                      </a:r>
                    </a:p>
                  </a:txBody>
                  <a:tcPr/>
                </a:tc>
                <a:tc>
                  <a:txBody>
                    <a:bodyPr/>
                    <a:lstStyle/>
                    <a:p>
                      <a:endParaRPr lang="en-GB" dirty="0"/>
                    </a:p>
                  </a:txBody>
                  <a:tcPr/>
                </a:tc>
                <a:tc>
                  <a:txBody>
                    <a:bodyPr/>
                    <a:lstStyle/>
                    <a:p>
                      <a:r>
                        <a:rPr lang="en-GB" dirty="0"/>
                        <a:t>11</a:t>
                      </a:r>
                    </a:p>
                  </a:txBody>
                  <a:tcPr/>
                </a:tc>
                <a:tc>
                  <a:txBody>
                    <a:bodyPr/>
                    <a:lstStyle/>
                    <a:p>
                      <a:r>
                        <a:rPr lang="en-GB" dirty="0"/>
                        <a:t>11</a:t>
                      </a:r>
                    </a:p>
                  </a:txBody>
                  <a:tcPr/>
                </a:tc>
                <a:extLst>
                  <a:ext uri="{0D108BD9-81ED-4DB2-BD59-A6C34878D82A}">
                    <a16:rowId xmlns:a16="http://schemas.microsoft.com/office/drawing/2014/main" val="960285587"/>
                  </a:ext>
                </a:extLst>
              </a:tr>
              <a:tr h="370840">
                <a:tc>
                  <a:txBody>
                    <a:bodyPr/>
                    <a:lstStyle/>
                    <a:p>
                      <a:r>
                        <a:rPr lang="en-GB" dirty="0"/>
                        <a:t>5</a:t>
                      </a:r>
                    </a:p>
                  </a:txBody>
                  <a:tcPr/>
                </a:tc>
                <a:tc>
                  <a:txBody>
                    <a:bodyPr/>
                    <a:lstStyle/>
                    <a:p>
                      <a:r>
                        <a:rPr lang="en-GB" dirty="0"/>
                        <a:t>Marriage represents a formal and legally recognised commitment of two people to each other which is intended to be lifelong.</a:t>
                      </a:r>
                    </a:p>
                  </a:txBody>
                  <a:tcPr/>
                </a:tc>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r>
                        <a:rPr lang="en-GB" dirty="0"/>
                        <a:t>11</a:t>
                      </a:r>
                    </a:p>
                  </a:txBody>
                  <a:tcPr/>
                </a:tc>
                <a:tc>
                  <a:txBody>
                    <a:bodyPr/>
                    <a:lstStyle/>
                    <a:p>
                      <a:endParaRPr lang="en-GB" dirty="0"/>
                    </a:p>
                  </a:txBody>
                  <a:tcPr/>
                </a:tc>
                <a:extLst>
                  <a:ext uri="{0D108BD9-81ED-4DB2-BD59-A6C34878D82A}">
                    <a16:rowId xmlns:a16="http://schemas.microsoft.com/office/drawing/2014/main" val="956701346"/>
                  </a:ext>
                </a:extLst>
              </a:tr>
              <a:tr h="370840">
                <a:tc>
                  <a:txBody>
                    <a:bodyPr/>
                    <a:lstStyle/>
                    <a:p>
                      <a:r>
                        <a:rPr lang="en-GB" dirty="0"/>
                        <a:t>6</a:t>
                      </a:r>
                    </a:p>
                  </a:txBody>
                  <a:tcPr/>
                </a:tc>
                <a:tc>
                  <a:txBody>
                    <a:bodyPr/>
                    <a:lstStyle/>
                    <a:p>
                      <a:r>
                        <a:rPr lang="en-GB" dirty="0"/>
                        <a:t>Recognise if family relationships are making them feel unhappy or unsafe, and how to seek help or advice from others if needed.</a:t>
                      </a:r>
                    </a:p>
                  </a:txBody>
                  <a:tcPr/>
                </a:tc>
                <a:tc>
                  <a:txBody>
                    <a:bodyPr/>
                    <a:lstStyle/>
                    <a:p>
                      <a:r>
                        <a:rPr lang="en-GB" dirty="0"/>
                        <a:t>2</a:t>
                      </a:r>
                    </a:p>
                  </a:txBody>
                  <a:tcPr/>
                </a:tc>
                <a:tc>
                  <a:txBody>
                    <a:bodyPr/>
                    <a:lstStyle/>
                    <a:p>
                      <a:endParaRPr lang="en-GB" dirty="0"/>
                    </a:p>
                  </a:txBody>
                  <a:tcPr/>
                </a:tc>
                <a:tc>
                  <a:txBody>
                    <a:bodyPr/>
                    <a:lstStyle/>
                    <a:p>
                      <a:r>
                        <a:rPr lang="en-GB" dirty="0"/>
                        <a:t>1214</a:t>
                      </a:r>
                    </a:p>
                  </a:txBody>
                  <a:tcPr/>
                </a:tc>
                <a:tc>
                  <a:txBody>
                    <a:bodyPr/>
                    <a:lstStyle/>
                    <a:p>
                      <a:endParaRPr lang="en-GB" dirty="0"/>
                    </a:p>
                  </a:txBody>
                  <a:tcPr/>
                </a:tc>
                <a:tc>
                  <a:txBody>
                    <a:bodyPr/>
                    <a:lstStyle/>
                    <a:p>
                      <a:r>
                        <a:rPr lang="en-GB" dirty="0"/>
                        <a:t>2</a:t>
                      </a:r>
                    </a:p>
                  </a:txBody>
                  <a:tcPr/>
                </a:tc>
                <a:tc>
                  <a:txBody>
                    <a:bodyPr/>
                    <a:lstStyle/>
                    <a:p>
                      <a:r>
                        <a:rPr lang="en-GB" dirty="0"/>
                        <a:t>9</a:t>
                      </a:r>
                    </a:p>
                  </a:txBody>
                  <a:tcPr/>
                </a:tc>
                <a:extLst>
                  <a:ext uri="{0D108BD9-81ED-4DB2-BD59-A6C34878D82A}">
                    <a16:rowId xmlns:a16="http://schemas.microsoft.com/office/drawing/2014/main" val="1746564141"/>
                  </a:ext>
                </a:extLst>
              </a:tr>
            </a:tbl>
          </a:graphicData>
        </a:graphic>
      </p:graphicFrame>
      <p:sp>
        <p:nvSpPr>
          <p:cNvPr id="4" name="Footer Placeholder 3">
            <a:extLst>
              <a:ext uri="{FF2B5EF4-FFF2-40B4-BE49-F238E27FC236}">
                <a16:creationId xmlns:a16="http://schemas.microsoft.com/office/drawing/2014/main" id="{73D447F5-5ECA-45D8-9FEB-BAD2591C03A0}"/>
              </a:ext>
            </a:extLst>
          </p:cNvPr>
          <p:cNvSpPr>
            <a:spLocks noGrp="1"/>
          </p:cNvSpPr>
          <p:nvPr>
            <p:ph type="ftr" sz="quarter" idx="11"/>
          </p:nvPr>
        </p:nvSpPr>
        <p:spPr/>
        <p:txBody>
          <a:bodyPr/>
          <a:lstStyle/>
          <a:p>
            <a:r>
              <a:rPr lang="en-US"/>
              <a:t>Copyright Entwine Education 2019</a:t>
            </a:r>
            <a:endParaRPr lang="en-US" dirty="0"/>
          </a:p>
        </p:txBody>
      </p:sp>
    </p:spTree>
    <p:extLst>
      <p:ext uri="{BB962C8B-B14F-4D97-AF65-F5344CB8AC3E}">
        <p14:creationId xmlns:p14="http://schemas.microsoft.com/office/powerpoint/2010/main" val="30549725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B0DF55-0CB4-4681-8FF5-D65C593435DA}"/>
              </a:ext>
            </a:extLst>
          </p:cNvPr>
          <p:cNvSpPr>
            <a:spLocks noGrp="1"/>
          </p:cNvSpPr>
          <p:nvPr>
            <p:ph type="title"/>
          </p:nvPr>
        </p:nvSpPr>
        <p:spPr>
          <a:xfrm>
            <a:off x="1775520" y="365126"/>
            <a:ext cx="8892480" cy="1082674"/>
          </a:xfrm>
        </p:spPr>
        <p:txBody>
          <a:bodyPr>
            <a:normAutofit/>
          </a:bodyPr>
          <a:lstStyle/>
          <a:p>
            <a:r>
              <a:rPr lang="en-GB" dirty="0">
                <a:solidFill>
                  <a:srgbClr val="404040"/>
                </a:solidFill>
              </a:rPr>
              <a:t>Relationships Education</a:t>
            </a:r>
            <a:endParaRPr lang="en-GB" dirty="0"/>
          </a:p>
        </p:txBody>
      </p:sp>
      <p:graphicFrame>
        <p:nvGraphicFramePr>
          <p:cNvPr id="3" name="Table 2">
            <a:extLst>
              <a:ext uri="{FF2B5EF4-FFF2-40B4-BE49-F238E27FC236}">
                <a16:creationId xmlns:a16="http://schemas.microsoft.com/office/drawing/2014/main" id="{65EDFC83-3EE1-4811-A9F7-080611D19754}"/>
              </a:ext>
            </a:extLst>
          </p:cNvPr>
          <p:cNvGraphicFramePr>
            <a:graphicFrameLocks noGrp="1"/>
          </p:cNvGraphicFramePr>
          <p:nvPr>
            <p:extLst>
              <p:ext uri="{D42A27DB-BD31-4B8C-83A1-F6EECF244321}">
                <p14:modId xmlns:p14="http://schemas.microsoft.com/office/powerpoint/2010/main" val="892844120"/>
              </p:ext>
            </p:extLst>
          </p:nvPr>
        </p:nvGraphicFramePr>
        <p:xfrm>
          <a:off x="1775520" y="1447800"/>
          <a:ext cx="9937105" cy="3114040"/>
        </p:xfrm>
        <a:graphic>
          <a:graphicData uri="http://schemas.openxmlformats.org/drawingml/2006/table">
            <a:tbl>
              <a:tblPr firstRow="1" bandRow="1">
                <a:tableStyleId>{5C22544A-7EE6-4342-B048-85BDC9FD1C3A}</a:tableStyleId>
              </a:tblPr>
              <a:tblGrid>
                <a:gridCol w="615649">
                  <a:extLst>
                    <a:ext uri="{9D8B030D-6E8A-4147-A177-3AD203B41FA5}">
                      <a16:colId xmlns:a16="http://schemas.microsoft.com/office/drawing/2014/main" val="3107822706"/>
                    </a:ext>
                  </a:extLst>
                </a:gridCol>
                <a:gridCol w="6344364">
                  <a:extLst>
                    <a:ext uri="{9D8B030D-6E8A-4147-A177-3AD203B41FA5}">
                      <a16:colId xmlns:a16="http://schemas.microsoft.com/office/drawing/2014/main" val="2081163658"/>
                    </a:ext>
                  </a:extLst>
                </a:gridCol>
                <a:gridCol w="496182">
                  <a:extLst>
                    <a:ext uri="{9D8B030D-6E8A-4147-A177-3AD203B41FA5}">
                      <a16:colId xmlns:a16="http://schemas.microsoft.com/office/drawing/2014/main" val="1549247575"/>
                    </a:ext>
                  </a:extLst>
                </a:gridCol>
                <a:gridCol w="496182">
                  <a:extLst>
                    <a:ext uri="{9D8B030D-6E8A-4147-A177-3AD203B41FA5}">
                      <a16:colId xmlns:a16="http://schemas.microsoft.com/office/drawing/2014/main" val="1930908044"/>
                    </a:ext>
                  </a:extLst>
                </a:gridCol>
                <a:gridCol w="496182">
                  <a:extLst>
                    <a:ext uri="{9D8B030D-6E8A-4147-A177-3AD203B41FA5}">
                      <a16:colId xmlns:a16="http://schemas.microsoft.com/office/drawing/2014/main" val="3651001106"/>
                    </a:ext>
                  </a:extLst>
                </a:gridCol>
                <a:gridCol w="496182">
                  <a:extLst>
                    <a:ext uri="{9D8B030D-6E8A-4147-A177-3AD203B41FA5}">
                      <a16:colId xmlns:a16="http://schemas.microsoft.com/office/drawing/2014/main" val="3446926384"/>
                    </a:ext>
                  </a:extLst>
                </a:gridCol>
                <a:gridCol w="496182">
                  <a:extLst>
                    <a:ext uri="{9D8B030D-6E8A-4147-A177-3AD203B41FA5}">
                      <a16:colId xmlns:a16="http://schemas.microsoft.com/office/drawing/2014/main" val="927623536"/>
                    </a:ext>
                  </a:extLst>
                </a:gridCol>
                <a:gridCol w="496182">
                  <a:extLst>
                    <a:ext uri="{9D8B030D-6E8A-4147-A177-3AD203B41FA5}">
                      <a16:colId xmlns:a16="http://schemas.microsoft.com/office/drawing/2014/main" val="1116800852"/>
                    </a:ext>
                  </a:extLst>
                </a:gridCol>
              </a:tblGrid>
              <a:tr h="370840">
                <a:tc>
                  <a:txBody>
                    <a:bodyPr/>
                    <a:lstStyle/>
                    <a:p>
                      <a:r>
                        <a:rPr lang="en-GB" dirty="0"/>
                        <a:t>BP</a:t>
                      </a:r>
                    </a:p>
                  </a:txBody>
                  <a:tcPr/>
                </a:tc>
                <a:tc>
                  <a:txBody>
                    <a:bodyPr/>
                    <a:lstStyle/>
                    <a:p>
                      <a:r>
                        <a:rPr lang="en-GB" dirty="0"/>
                        <a:t>Topic 2 - Caring friendships</a:t>
                      </a:r>
                    </a:p>
                  </a:txBody>
                  <a:tcPr/>
                </a:tc>
                <a:tc>
                  <a:txBody>
                    <a:bodyPr/>
                    <a:lstStyle/>
                    <a:p>
                      <a:r>
                        <a:rPr lang="en-GB" dirty="0"/>
                        <a:t>Y1</a:t>
                      </a:r>
                    </a:p>
                  </a:txBody>
                  <a:tcPr/>
                </a:tc>
                <a:tc>
                  <a:txBody>
                    <a:bodyPr/>
                    <a:lstStyle/>
                    <a:p>
                      <a:r>
                        <a:rPr lang="en-GB" dirty="0"/>
                        <a:t>Y2</a:t>
                      </a:r>
                    </a:p>
                  </a:txBody>
                  <a:tcPr/>
                </a:tc>
                <a:tc>
                  <a:txBody>
                    <a:bodyPr/>
                    <a:lstStyle/>
                    <a:p>
                      <a:r>
                        <a:rPr lang="en-GB" dirty="0"/>
                        <a:t>Y3</a:t>
                      </a:r>
                    </a:p>
                  </a:txBody>
                  <a:tcPr/>
                </a:tc>
                <a:tc>
                  <a:txBody>
                    <a:bodyPr/>
                    <a:lstStyle/>
                    <a:p>
                      <a:r>
                        <a:rPr lang="en-GB" dirty="0"/>
                        <a:t>Y4</a:t>
                      </a:r>
                    </a:p>
                  </a:txBody>
                  <a:tcPr/>
                </a:tc>
                <a:tc>
                  <a:txBody>
                    <a:bodyPr/>
                    <a:lstStyle/>
                    <a:p>
                      <a:r>
                        <a:rPr lang="en-GB" dirty="0"/>
                        <a:t>Y5</a:t>
                      </a:r>
                    </a:p>
                  </a:txBody>
                  <a:tcPr/>
                </a:tc>
                <a:tc>
                  <a:txBody>
                    <a:bodyPr/>
                    <a:lstStyle/>
                    <a:p>
                      <a:r>
                        <a:rPr lang="en-GB" dirty="0"/>
                        <a:t>Y6</a:t>
                      </a:r>
                    </a:p>
                  </a:txBody>
                  <a:tcPr/>
                </a:tc>
                <a:extLst>
                  <a:ext uri="{0D108BD9-81ED-4DB2-BD59-A6C34878D82A}">
                    <a16:rowId xmlns:a16="http://schemas.microsoft.com/office/drawing/2014/main" val="3231826599"/>
                  </a:ext>
                </a:extLst>
              </a:tr>
              <a:tr h="370840">
                <a:tc>
                  <a:txBody>
                    <a:bodyPr/>
                    <a:lstStyle/>
                    <a:p>
                      <a:r>
                        <a:rPr lang="en-GB" dirty="0"/>
                        <a:t>1</a:t>
                      </a:r>
                    </a:p>
                  </a:txBody>
                  <a:tcPr/>
                </a:tc>
                <a:tc>
                  <a:txBody>
                    <a:bodyPr/>
                    <a:lstStyle/>
                    <a:p>
                      <a:r>
                        <a:rPr lang="en-GB" dirty="0"/>
                        <a:t>How important friendships are in making us feel happy and secure, and how people choose and make friends.</a:t>
                      </a:r>
                    </a:p>
                  </a:txBody>
                  <a:tcPr/>
                </a:tc>
                <a:tc>
                  <a:txBody>
                    <a:bodyPr/>
                    <a:lstStyle/>
                    <a:p>
                      <a:endParaRPr lang="en-GB" dirty="0"/>
                    </a:p>
                  </a:txBody>
                  <a:tcPr/>
                </a:tc>
                <a:tc>
                  <a:txBody>
                    <a:bodyPr/>
                    <a:lstStyle/>
                    <a:p>
                      <a:endParaRPr lang="en-GB" dirty="0"/>
                    </a:p>
                  </a:txBody>
                  <a:tcPr/>
                </a:tc>
                <a:tc>
                  <a:txBody>
                    <a:bodyPr/>
                    <a:lstStyle/>
                    <a:p>
                      <a:r>
                        <a:rPr lang="en-GB" dirty="0"/>
                        <a:t>6, 9</a:t>
                      </a:r>
                    </a:p>
                  </a:txBody>
                  <a:tcPr/>
                </a:tc>
                <a:tc>
                  <a:txBody>
                    <a:bodyPr/>
                    <a:lstStyle/>
                    <a:p>
                      <a:r>
                        <a:rPr lang="en-GB" dirty="0"/>
                        <a:t>3</a:t>
                      </a:r>
                    </a:p>
                  </a:txBody>
                  <a:tcPr/>
                </a:tc>
                <a:tc>
                  <a:txBody>
                    <a:bodyPr/>
                    <a:lstStyle/>
                    <a:p>
                      <a:r>
                        <a:rPr lang="en-GB" dirty="0"/>
                        <a:t>7,10</a:t>
                      </a:r>
                    </a:p>
                  </a:txBody>
                  <a:tcPr/>
                </a:tc>
                <a:tc>
                  <a:txBody>
                    <a:bodyPr/>
                    <a:lstStyle/>
                    <a:p>
                      <a:r>
                        <a:rPr lang="en-GB" dirty="0"/>
                        <a:t>6,8</a:t>
                      </a:r>
                    </a:p>
                  </a:txBody>
                  <a:tcPr/>
                </a:tc>
                <a:extLst>
                  <a:ext uri="{0D108BD9-81ED-4DB2-BD59-A6C34878D82A}">
                    <a16:rowId xmlns:a16="http://schemas.microsoft.com/office/drawing/2014/main" val="956701346"/>
                  </a:ext>
                </a:extLst>
              </a:tr>
              <a:tr h="370840">
                <a:tc>
                  <a:txBody>
                    <a:bodyPr/>
                    <a:lstStyle/>
                    <a:p>
                      <a:r>
                        <a:rPr lang="en-GB" dirty="0"/>
                        <a:t>2</a:t>
                      </a:r>
                    </a:p>
                  </a:txBody>
                  <a:tcPr/>
                </a:tc>
                <a:tc>
                  <a:txBody>
                    <a:bodyPr/>
                    <a:lstStyle/>
                    <a:p>
                      <a:r>
                        <a:rPr lang="en-GB" dirty="0"/>
                        <a:t>Characteristics of friendships, including mutual respect, truthfulness, trustworthiness, loyalty, trust, sharing interests and experiences and support with problems and difficulties.</a:t>
                      </a:r>
                    </a:p>
                  </a:txBody>
                  <a:tcPr/>
                </a:tc>
                <a:tc>
                  <a:txBody>
                    <a:bodyPr/>
                    <a:lstStyle/>
                    <a:p>
                      <a:r>
                        <a:rPr lang="en-GB" dirty="0"/>
                        <a:t>2</a:t>
                      </a:r>
                    </a:p>
                  </a:txBody>
                  <a:tcPr/>
                </a:tc>
                <a:tc>
                  <a:txBody>
                    <a:bodyPr/>
                    <a:lstStyle/>
                    <a:p>
                      <a:r>
                        <a:rPr lang="en-GB" dirty="0"/>
                        <a:t>10</a:t>
                      </a:r>
                    </a:p>
                  </a:txBody>
                  <a:tcPr/>
                </a:tc>
                <a:tc>
                  <a:txBody>
                    <a:bodyPr/>
                    <a:lstStyle/>
                    <a:p>
                      <a:r>
                        <a:rPr lang="en-GB" dirty="0"/>
                        <a:t>6, 7, 9, 1013</a:t>
                      </a:r>
                    </a:p>
                  </a:txBody>
                  <a:tcPr/>
                </a:tc>
                <a:tc>
                  <a:txBody>
                    <a:bodyPr/>
                    <a:lstStyle/>
                    <a:p>
                      <a:r>
                        <a:rPr lang="en-GB" dirty="0"/>
                        <a:t>3</a:t>
                      </a:r>
                    </a:p>
                  </a:txBody>
                  <a:tcPr/>
                </a:tc>
                <a:tc>
                  <a:txBody>
                    <a:bodyPr/>
                    <a:lstStyle/>
                    <a:p>
                      <a:r>
                        <a:rPr lang="en-GB" dirty="0"/>
                        <a:t>7,10</a:t>
                      </a:r>
                    </a:p>
                  </a:txBody>
                  <a:tcPr/>
                </a:tc>
                <a:tc>
                  <a:txBody>
                    <a:bodyPr/>
                    <a:lstStyle/>
                    <a:p>
                      <a:r>
                        <a:rPr lang="en-GB" dirty="0"/>
                        <a:t>6,8,17</a:t>
                      </a:r>
                    </a:p>
                  </a:txBody>
                  <a:tcPr/>
                </a:tc>
                <a:extLst>
                  <a:ext uri="{0D108BD9-81ED-4DB2-BD59-A6C34878D82A}">
                    <a16:rowId xmlns:a16="http://schemas.microsoft.com/office/drawing/2014/main" val="1746564141"/>
                  </a:ext>
                </a:extLst>
              </a:tr>
              <a:tr h="370840">
                <a:tc>
                  <a:txBody>
                    <a:bodyPr/>
                    <a:lstStyle/>
                    <a:p>
                      <a:r>
                        <a:rPr lang="en-GB" dirty="0"/>
                        <a:t>3</a:t>
                      </a:r>
                    </a:p>
                  </a:txBody>
                  <a:tcPr/>
                </a:tc>
                <a:tc>
                  <a:txBody>
                    <a:bodyPr/>
                    <a:lstStyle/>
                    <a:p>
                      <a:r>
                        <a:rPr lang="en-GB" dirty="0"/>
                        <a:t>Healthy friendships are positive and welcoming towards others, and do not make others feel lonely or excluded.</a:t>
                      </a:r>
                    </a:p>
                  </a:txBody>
                  <a:tcPr/>
                </a:tc>
                <a:tc>
                  <a:txBody>
                    <a:bodyPr/>
                    <a:lstStyle/>
                    <a:p>
                      <a:r>
                        <a:rPr lang="en-GB" dirty="0"/>
                        <a:t>7, 18</a:t>
                      </a:r>
                    </a:p>
                  </a:txBody>
                  <a:tcPr/>
                </a:tc>
                <a:tc>
                  <a:txBody>
                    <a:bodyPr/>
                    <a:lstStyle/>
                    <a:p>
                      <a:r>
                        <a:rPr lang="en-GB" dirty="0"/>
                        <a:t>8</a:t>
                      </a:r>
                    </a:p>
                  </a:txBody>
                  <a:tcPr/>
                </a:tc>
                <a:tc>
                  <a:txBody>
                    <a:bodyPr/>
                    <a:lstStyle/>
                    <a:p>
                      <a:r>
                        <a:rPr lang="en-GB" dirty="0"/>
                        <a:t>11,12</a:t>
                      </a:r>
                    </a:p>
                  </a:txBody>
                  <a:tcPr/>
                </a:tc>
                <a:tc>
                  <a:txBody>
                    <a:bodyPr/>
                    <a:lstStyle/>
                    <a:p>
                      <a:r>
                        <a:rPr lang="en-GB" dirty="0"/>
                        <a:t>3</a:t>
                      </a:r>
                    </a:p>
                  </a:txBody>
                  <a:tcPr/>
                </a:tc>
                <a:tc>
                  <a:txBody>
                    <a:bodyPr/>
                    <a:lstStyle/>
                    <a:p>
                      <a:r>
                        <a:rPr lang="en-GB" dirty="0"/>
                        <a:t>7,13</a:t>
                      </a:r>
                    </a:p>
                  </a:txBody>
                  <a:tcPr/>
                </a:tc>
                <a:tc>
                  <a:txBody>
                    <a:bodyPr/>
                    <a:lstStyle/>
                    <a:p>
                      <a:r>
                        <a:rPr lang="en-GB" dirty="0"/>
                        <a:t>6,8</a:t>
                      </a:r>
                    </a:p>
                  </a:txBody>
                  <a:tcPr/>
                </a:tc>
                <a:extLst>
                  <a:ext uri="{0D108BD9-81ED-4DB2-BD59-A6C34878D82A}">
                    <a16:rowId xmlns:a16="http://schemas.microsoft.com/office/drawing/2014/main" val="2702927822"/>
                  </a:ext>
                </a:extLst>
              </a:tr>
            </a:tbl>
          </a:graphicData>
        </a:graphic>
      </p:graphicFrame>
      <p:sp>
        <p:nvSpPr>
          <p:cNvPr id="4" name="Footer Placeholder 3">
            <a:extLst>
              <a:ext uri="{FF2B5EF4-FFF2-40B4-BE49-F238E27FC236}">
                <a16:creationId xmlns:a16="http://schemas.microsoft.com/office/drawing/2014/main" id="{1255D7D2-99BB-4BEE-8278-8E44A6FE4D5A}"/>
              </a:ext>
            </a:extLst>
          </p:cNvPr>
          <p:cNvSpPr>
            <a:spLocks noGrp="1"/>
          </p:cNvSpPr>
          <p:nvPr>
            <p:ph type="ftr" sz="quarter" idx="11"/>
          </p:nvPr>
        </p:nvSpPr>
        <p:spPr/>
        <p:txBody>
          <a:bodyPr/>
          <a:lstStyle/>
          <a:p>
            <a:r>
              <a:rPr lang="en-US"/>
              <a:t>Copyright Entwine Education 2019</a:t>
            </a:r>
            <a:endParaRPr lang="en-US" dirty="0"/>
          </a:p>
        </p:txBody>
      </p:sp>
    </p:spTree>
    <p:extLst>
      <p:ext uri="{BB962C8B-B14F-4D97-AF65-F5344CB8AC3E}">
        <p14:creationId xmlns:p14="http://schemas.microsoft.com/office/powerpoint/2010/main" val="20115556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B0DF55-0CB4-4681-8FF5-D65C593435DA}"/>
              </a:ext>
            </a:extLst>
          </p:cNvPr>
          <p:cNvSpPr>
            <a:spLocks noGrp="1"/>
          </p:cNvSpPr>
          <p:nvPr>
            <p:ph type="title"/>
          </p:nvPr>
        </p:nvSpPr>
        <p:spPr>
          <a:xfrm>
            <a:off x="1631504" y="365126"/>
            <a:ext cx="9036496" cy="1082674"/>
          </a:xfrm>
        </p:spPr>
        <p:txBody>
          <a:bodyPr>
            <a:normAutofit/>
          </a:bodyPr>
          <a:lstStyle/>
          <a:p>
            <a:r>
              <a:rPr lang="en-GB" dirty="0">
                <a:solidFill>
                  <a:srgbClr val="404040"/>
                </a:solidFill>
              </a:rPr>
              <a:t>Relationships Education</a:t>
            </a:r>
            <a:endParaRPr lang="en-GB" dirty="0"/>
          </a:p>
        </p:txBody>
      </p:sp>
      <p:graphicFrame>
        <p:nvGraphicFramePr>
          <p:cNvPr id="3" name="Table 2">
            <a:extLst>
              <a:ext uri="{FF2B5EF4-FFF2-40B4-BE49-F238E27FC236}">
                <a16:creationId xmlns:a16="http://schemas.microsoft.com/office/drawing/2014/main" id="{65EDFC83-3EE1-4811-A9F7-080611D19754}"/>
              </a:ext>
            </a:extLst>
          </p:cNvPr>
          <p:cNvGraphicFramePr>
            <a:graphicFrameLocks noGrp="1"/>
          </p:cNvGraphicFramePr>
          <p:nvPr>
            <p:extLst>
              <p:ext uri="{D42A27DB-BD31-4B8C-83A1-F6EECF244321}">
                <p14:modId xmlns:p14="http://schemas.microsoft.com/office/powerpoint/2010/main" val="1110185807"/>
              </p:ext>
            </p:extLst>
          </p:nvPr>
        </p:nvGraphicFramePr>
        <p:xfrm>
          <a:off x="1631504" y="1447800"/>
          <a:ext cx="9577063" cy="3568137"/>
        </p:xfrm>
        <a:graphic>
          <a:graphicData uri="http://schemas.openxmlformats.org/drawingml/2006/table">
            <a:tbl>
              <a:tblPr firstRow="1" bandRow="1">
                <a:tableStyleId>{5C22544A-7EE6-4342-B048-85BDC9FD1C3A}</a:tableStyleId>
              </a:tblPr>
              <a:tblGrid>
                <a:gridCol w="590405">
                  <a:extLst>
                    <a:ext uri="{9D8B030D-6E8A-4147-A177-3AD203B41FA5}">
                      <a16:colId xmlns:a16="http://schemas.microsoft.com/office/drawing/2014/main" val="3107822706"/>
                    </a:ext>
                  </a:extLst>
                </a:gridCol>
                <a:gridCol w="6084213">
                  <a:extLst>
                    <a:ext uri="{9D8B030D-6E8A-4147-A177-3AD203B41FA5}">
                      <a16:colId xmlns:a16="http://schemas.microsoft.com/office/drawing/2014/main" val="2081163658"/>
                    </a:ext>
                  </a:extLst>
                </a:gridCol>
                <a:gridCol w="473475">
                  <a:extLst>
                    <a:ext uri="{9D8B030D-6E8A-4147-A177-3AD203B41FA5}">
                      <a16:colId xmlns:a16="http://schemas.microsoft.com/office/drawing/2014/main" val="1549247575"/>
                    </a:ext>
                  </a:extLst>
                </a:gridCol>
                <a:gridCol w="485794">
                  <a:extLst>
                    <a:ext uri="{9D8B030D-6E8A-4147-A177-3AD203B41FA5}">
                      <a16:colId xmlns:a16="http://schemas.microsoft.com/office/drawing/2014/main" val="2751162958"/>
                    </a:ext>
                  </a:extLst>
                </a:gridCol>
                <a:gridCol w="485794">
                  <a:extLst>
                    <a:ext uri="{9D8B030D-6E8A-4147-A177-3AD203B41FA5}">
                      <a16:colId xmlns:a16="http://schemas.microsoft.com/office/drawing/2014/main" val="131090587"/>
                    </a:ext>
                  </a:extLst>
                </a:gridCol>
                <a:gridCol w="485794">
                  <a:extLst>
                    <a:ext uri="{9D8B030D-6E8A-4147-A177-3AD203B41FA5}">
                      <a16:colId xmlns:a16="http://schemas.microsoft.com/office/drawing/2014/main" val="3098680813"/>
                    </a:ext>
                  </a:extLst>
                </a:gridCol>
                <a:gridCol w="485794">
                  <a:extLst>
                    <a:ext uri="{9D8B030D-6E8A-4147-A177-3AD203B41FA5}">
                      <a16:colId xmlns:a16="http://schemas.microsoft.com/office/drawing/2014/main" val="2425251082"/>
                    </a:ext>
                  </a:extLst>
                </a:gridCol>
                <a:gridCol w="485794">
                  <a:extLst>
                    <a:ext uri="{9D8B030D-6E8A-4147-A177-3AD203B41FA5}">
                      <a16:colId xmlns:a16="http://schemas.microsoft.com/office/drawing/2014/main" val="4204328977"/>
                    </a:ext>
                  </a:extLst>
                </a:gridCol>
              </a:tblGrid>
              <a:tr h="640435">
                <a:tc>
                  <a:txBody>
                    <a:bodyPr/>
                    <a:lstStyle/>
                    <a:p>
                      <a:r>
                        <a:rPr lang="en-GB" dirty="0"/>
                        <a:t>BP</a:t>
                      </a:r>
                    </a:p>
                  </a:txBody>
                  <a:tcPr/>
                </a:tc>
                <a:tc>
                  <a:txBody>
                    <a:bodyPr/>
                    <a:lstStyle/>
                    <a:p>
                      <a:r>
                        <a:rPr lang="en-GB" dirty="0"/>
                        <a:t>Topic 2 - Caring friendships</a:t>
                      </a:r>
                    </a:p>
                  </a:txBody>
                  <a:tcPr/>
                </a:tc>
                <a:tc>
                  <a:txBody>
                    <a:bodyPr/>
                    <a:lstStyle/>
                    <a:p>
                      <a:r>
                        <a:rPr lang="en-GB" dirty="0"/>
                        <a:t>Y1</a:t>
                      </a:r>
                    </a:p>
                  </a:txBody>
                  <a:tcPr/>
                </a:tc>
                <a:tc>
                  <a:txBody>
                    <a:bodyPr/>
                    <a:lstStyle/>
                    <a:p>
                      <a:r>
                        <a:rPr lang="en-GB" dirty="0"/>
                        <a:t>Y2</a:t>
                      </a:r>
                    </a:p>
                  </a:txBody>
                  <a:tcPr/>
                </a:tc>
                <a:tc>
                  <a:txBody>
                    <a:bodyPr/>
                    <a:lstStyle/>
                    <a:p>
                      <a:r>
                        <a:rPr lang="en-GB" dirty="0"/>
                        <a:t>Y3</a:t>
                      </a:r>
                    </a:p>
                  </a:txBody>
                  <a:tcPr/>
                </a:tc>
                <a:tc>
                  <a:txBody>
                    <a:bodyPr/>
                    <a:lstStyle/>
                    <a:p>
                      <a:r>
                        <a:rPr lang="en-GB" dirty="0"/>
                        <a:t>Y4</a:t>
                      </a:r>
                    </a:p>
                  </a:txBody>
                  <a:tcPr/>
                </a:tc>
                <a:tc>
                  <a:txBody>
                    <a:bodyPr/>
                    <a:lstStyle/>
                    <a:p>
                      <a:r>
                        <a:rPr lang="en-GB" dirty="0"/>
                        <a:t>Y5</a:t>
                      </a:r>
                    </a:p>
                  </a:txBody>
                  <a:tcPr/>
                </a:tc>
                <a:tc>
                  <a:txBody>
                    <a:bodyPr/>
                    <a:lstStyle/>
                    <a:p>
                      <a:r>
                        <a:rPr lang="en-GB" dirty="0"/>
                        <a:t>Y6</a:t>
                      </a:r>
                    </a:p>
                  </a:txBody>
                  <a:tcPr/>
                </a:tc>
                <a:extLst>
                  <a:ext uri="{0D108BD9-81ED-4DB2-BD59-A6C34878D82A}">
                    <a16:rowId xmlns:a16="http://schemas.microsoft.com/office/drawing/2014/main" val="3231826599"/>
                  </a:ext>
                </a:extLst>
              </a:tr>
              <a:tr h="1463851">
                <a:tc>
                  <a:txBody>
                    <a:bodyPr/>
                    <a:lstStyle/>
                    <a:p>
                      <a:r>
                        <a:rPr lang="en-GB" dirty="0"/>
                        <a:t>4</a:t>
                      </a:r>
                    </a:p>
                  </a:txBody>
                  <a:tcPr/>
                </a:tc>
                <a:tc>
                  <a:txBody>
                    <a:bodyPr/>
                    <a:lstStyle/>
                    <a:p>
                      <a:r>
                        <a:rPr lang="en-GB" dirty="0"/>
                        <a:t>Most friendships have ups and downs, and that these can often be worked through so that the friendship is repaired or even strengthened, and that resorting to violence is never right. </a:t>
                      </a:r>
                    </a:p>
                  </a:txBody>
                  <a:tcPr/>
                </a:tc>
                <a:tc>
                  <a:txBody>
                    <a:bodyPr/>
                    <a:lstStyle/>
                    <a:p>
                      <a:r>
                        <a:rPr lang="en-GB" dirty="0"/>
                        <a:t>7, 18</a:t>
                      </a:r>
                    </a:p>
                  </a:txBody>
                  <a:tcPr/>
                </a:tc>
                <a:tc>
                  <a:txBody>
                    <a:bodyPr/>
                    <a:lstStyle/>
                    <a:p>
                      <a:r>
                        <a:rPr lang="en-GB" dirty="0"/>
                        <a:t>8</a:t>
                      </a:r>
                    </a:p>
                  </a:txBody>
                  <a:tcPr/>
                </a:tc>
                <a:tc>
                  <a:txBody>
                    <a:bodyPr/>
                    <a:lstStyle/>
                    <a:p>
                      <a:r>
                        <a:rPr lang="en-GB" dirty="0"/>
                        <a:t>6, 8,1213</a:t>
                      </a:r>
                    </a:p>
                  </a:txBody>
                  <a:tcPr/>
                </a:tc>
                <a:tc>
                  <a:txBody>
                    <a:bodyPr/>
                    <a:lstStyle/>
                    <a:p>
                      <a:r>
                        <a:rPr lang="en-GB" dirty="0"/>
                        <a:t>2,3</a:t>
                      </a:r>
                    </a:p>
                  </a:txBody>
                  <a:tcPr/>
                </a:tc>
                <a:tc>
                  <a:txBody>
                    <a:bodyPr/>
                    <a:lstStyle/>
                    <a:p>
                      <a:endParaRPr lang="en-GB" dirty="0"/>
                    </a:p>
                  </a:txBody>
                  <a:tcPr/>
                </a:tc>
                <a:tc>
                  <a:txBody>
                    <a:bodyPr/>
                    <a:lstStyle/>
                    <a:p>
                      <a:r>
                        <a:rPr lang="en-GB" dirty="0"/>
                        <a:t>15</a:t>
                      </a:r>
                    </a:p>
                  </a:txBody>
                  <a:tcPr/>
                </a:tc>
                <a:extLst>
                  <a:ext uri="{0D108BD9-81ED-4DB2-BD59-A6C34878D82A}">
                    <a16:rowId xmlns:a16="http://schemas.microsoft.com/office/drawing/2014/main" val="3416313686"/>
                  </a:ext>
                </a:extLst>
              </a:tr>
              <a:tr h="1463851">
                <a:tc>
                  <a:txBody>
                    <a:bodyPr/>
                    <a:lstStyle/>
                    <a:p>
                      <a:r>
                        <a:rPr lang="en-GB" dirty="0"/>
                        <a:t>5</a:t>
                      </a:r>
                    </a:p>
                  </a:txBody>
                  <a:tcPr/>
                </a:tc>
                <a:tc>
                  <a:txBody>
                    <a:bodyPr/>
                    <a:lstStyle/>
                    <a:p>
                      <a:r>
                        <a:rPr lang="en-GB" dirty="0"/>
                        <a:t>Recognise who to trust and who not to trust, how to judge when a friendship is making them feel unhappy or uncomfortable, how to manage these situations and how to seek help and advice from others, if needed. </a:t>
                      </a:r>
                    </a:p>
                  </a:txBody>
                  <a:tcPr/>
                </a:tc>
                <a:tc>
                  <a:txBody>
                    <a:bodyPr/>
                    <a:lstStyle/>
                    <a:p>
                      <a:r>
                        <a:rPr lang="en-GB" dirty="0"/>
                        <a:t>2, 8</a:t>
                      </a:r>
                    </a:p>
                  </a:txBody>
                  <a:tcPr/>
                </a:tc>
                <a:tc>
                  <a:txBody>
                    <a:bodyPr/>
                    <a:lstStyle/>
                    <a:p>
                      <a:endParaRPr lang="en-GB" dirty="0"/>
                    </a:p>
                  </a:txBody>
                  <a:tcPr/>
                </a:tc>
                <a:tc>
                  <a:txBody>
                    <a:bodyPr/>
                    <a:lstStyle/>
                    <a:p>
                      <a:r>
                        <a:rPr lang="en-GB" dirty="0"/>
                        <a:t>9,11,1214</a:t>
                      </a:r>
                    </a:p>
                  </a:txBody>
                  <a:tcPr/>
                </a:tc>
                <a:tc>
                  <a:txBody>
                    <a:bodyPr/>
                    <a:lstStyle/>
                    <a:p>
                      <a:r>
                        <a:rPr lang="en-GB" dirty="0"/>
                        <a:t>2</a:t>
                      </a:r>
                    </a:p>
                  </a:txBody>
                  <a:tcPr/>
                </a:tc>
                <a:tc>
                  <a:txBody>
                    <a:bodyPr/>
                    <a:lstStyle/>
                    <a:p>
                      <a:r>
                        <a:rPr lang="en-GB" dirty="0"/>
                        <a:t>7,10</a:t>
                      </a:r>
                    </a:p>
                    <a:p>
                      <a:r>
                        <a:rPr lang="en-GB" dirty="0"/>
                        <a:t>14</a:t>
                      </a:r>
                    </a:p>
                  </a:txBody>
                  <a:tcPr/>
                </a:tc>
                <a:tc>
                  <a:txBody>
                    <a:bodyPr/>
                    <a:lstStyle/>
                    <a:p>
                      <a:r>
                        <a:rPr lang="en-GB" dirty="0"/>
                        <a:t>6,7,8,9,17</a:t>
                      </a:r>
                    </a:p>
                  </a:txBody>
                  <a:tcPr/>
                </a:tc>
                <a:extLst>
                  <a:ext uri="{0D108BD9-81ED-4DB2-BD59-A6C34878D82A}">
                    <a16:rowId xmlns:a16="http://schemas.microsoft.com/office/drawing/2014/main" val="956701346"/>
                  </a:ext>
                </a:extLst>
              </a:tr>
            </a:tbl>
          </a:graphicData>
        </a:graphic>
      </p:graphicFrame>
      <p:sp>
        <p:nvSpPr>
          <p:cNvPr id="4" name="Footer Placeholder 3">
            <a:extLst>
              <a:ext uri="{FF2B5EF4-FFF2-40B4-BE49-F238E27FC236}">
                <a16:creationId xmlns:a16="http://schemas.microsoft.com/office/drawing/2014/main" id="{AED179D5-C85F-4162-8BCE-ADB9DA5B9971}"/>
              </a:ext>
            </a:extLst>
          </p:cNvPr>
          <p:cNvSpPr>
            <a:spLocks noGrp="1"/>
          </p:cNvSpPr>
          <p:nvPr>
            <p:ph type="ftr" sz="quarter" idx="11"/>
          </p:nvPr>
        </p:nvSpPr>
        <p:spPr/>
        <p:txBody>
          <a:bodyPr/>
          <a:lstStyle/>
          <a:p>
            <a:r>
              <a:rPr lang="en-US"/>
              <a:t>Copyright Entwine Education 2019</a:t>
            </a:r>
            <a:endParaRPr lang="en-US" dirty="0"/>
          </a:p>
        </p:txBody>
      </p:sp>
    </p:spTree>
    <p:extLst>
      <p:ext uri="{BB962C8B-B14F-4D97-AF65-F5344CB8AC3E}">
        <p14:creationId xmlns:p14="http://schemas.microsoft.com/office/powerpoint/2010/main" val="4484397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B0DF55-0CB4-4681-8FF5-D65C593435DA}"/>
              </a:ext>
            </a:extLst>
          </p:cNvPr>
          <p:cNvSpPr>
            <a:spLocks noGrp="1"/>
          </p:cNvSpPr>
          <p:nvPr>
            <p:ph type="title"/>
          </p:nvPr>
        </p:nvSpPr>
        <p:spPr>
          <a:xfrm>
            <a:off x="1524000" y="365126"/>
            <a:ext cx="9144000" cy="1082674"/>
          </a:xfrm>
        </p:spPr>
        <p:txBody>
          <a:bodyPr>
            <a:normAutofit/>
          </a:bodyPr>
          <a:lstStyle/>
          <a:p>
            <a:r>
              <a:rPr lang="en-GB" dirty="0">
                <a:solidFill>
                  <a:srgbClr val="404040"/>
                </a:solidFill>
              </a:rPr>
              <a:t>Relationships Education</a:t>
            </a:r>
            <a:endParaRPr lang="en-GB" dirty="0"/>
          </a:p>
        </p:txBody>
      </p:sp>
      <p:graphicFrame>
        <p:nvGraphicFramePr>
          <p:cNvPr id="3" name="Table 2">
            <a:extLst>
              <a:ext uri="{FF2B5EF4-FFF2-40B4-BE49-F238E27FC236}">
                <a16:creationId xmlns:a16="http://schemas.microsoft.com/office/drawing/2014/main" id="{65EDFC83-3EE1-4811-A9F7-080611D19754}"/>
              </a:ext>
            </a:extLst>
          </p:cNvPr>
          <p:cNvGraphicFramePr>
            <a:graphicFrameLocks noGrp="1"/>
          </p:cNvGraphicFramePr>
          <p:nvPr>
            <p:extLst>
              <p:ext uri="{D42A27DB-BD31-4B8C-83A1-F6EECF244321}">
                <p14:modId xmlns:p14="http://schemas.microsoft.com/office/powerpoint/2010/main" val="2815212543"/>
              </p:ext>
            </p:extLst>
          </p:nvPr>
        </p:nvGraphicFramePr>
        <p:xfrm>
          <a:off x="1524000" y="1447800"/>
          <a:ext cx="9829802" cy="3479800"/>
        </p:xfrm>
        <a:graphic>
          <a:graphicData uri="http://schemas.openxmlformats.org/drawingml/2006/table">
            <a:tbl>
              <a:tblPr firstRow="1" bandRow="1">
                <a:tableStyleId>{5C22544A-7EE6-4342-B048-85BDC9FD1C3A}</a:tableStyleId>
              </a:tblPr>
              <a:tblGrid>
                <a:gridCol w="622028">
                  <a:extLst>
                    <a:ext uri="{9D8B030D-6E8A-4147-A177-3AD203B41FA5}">
                      <a16:colId xmlns:a16="http://schemas.microsoft.com/office/drawing/2014/main" val="3107822706"/>
                    </a:ext>
                  </a:extLst>
                </a:gridCol>
                <a:gridCol w="6410100">
                  <a:extLst>
                    <a:ext uri="{9D8B030D-6E8A-4147-A177-3AD203B41FA5}">
                      <a16:colId xmlns:a16="http://schemas.microsoft.com/office/drawing/2014/main" val="2081163658"/>
                    </a:ext>
                  </a:extLst>
                </a:gridCol>
                <a:gridCol w="466279">
                  <a:extLst>
                    <a:ext uri="{9D8B030D-6E8A-4147-A177-3AD203B41FA5}">
                      <a16:colId xmlns:a16="http://schemas.microsoft.com/office/drawing/2014/main" val="1549247575"/>
                    </a:ext>
                  </a:extLst>
                </a:gridCol>
                <a:gridCol w="466279">
                  <a:extLst>
                    <a:ext uri="{9D8B030D-6E8A-4147-A177-3AD203B41FA5}">
                      <a16:colId xmlns:a16="http://schemas.microsoft.com/office/drawing/2014/main" val="939546260"/>
                    </a:ext>
                  </a:extLst>
                </a:gridCol>
                <a:gridCol w="466279">
                  <a:extLst>
                    <a:ext uri="{9D8B030D-6E8A-4147-A177-3AD203B41FA5}">
                      <a16:colId xmlns:a16="http://schemas.microsoft.com/office/drawing/2014/main" val="2479653023"/>
                    </a:ext>
                  </a:extLst>
                </a:gridCol>
                <a:gridCol w="466279">
                  <a:extLst>
                    <a:ext uri="{9D8B030D-6E8A-4147-A177-3AD203B41FA5}">
                      <a16:colId xmlns:a16="http://schemas.microsoft.com/office/drawing/2014/main" val="2451206182"/>
                    </a:ext>
                  </a:extLst>
                </a:gridCol>
                <a:gridCol w="466279">
                  <a:extLst>
                    <a:ext uri="{9D8B030D-6E8A-4147-A177-3AD203B41FA5}">
                      <a16:colId xmlns:a16="http://schemas.microsoft.com/office/drawing/2014/main" val="3808844051"/>
                    </a:ext>
                  </a:extLst>
                </a:gridCol>
                <a:gridCol w="466279">
                  <a:extLst>
                    <a:ext uri="{9D8B030D-6E8A-4147-A177-3AD203B41FA5}">
                      <a16:colId xmlns:a16="http://schemas.microsoft.com/office/drawing/2014/main" val="2335863418"/>
                    </a:ext>
                  </a:extLst>
                </a:gridCol>
              </a:tblGrid>
              <a:tr h="370840">
                <a:tc>
                  <a:txBody>
                    <a:bodyPr/>
                    <a:lstStyle/>
                    <a:p>
                      <a:r>
                        <a:rPr lang="en-GB" dirty="0"/>
                        <a:t>BP</a:t>
                      </a:r>
                    </a:p>
                  </a:txBody>
                  <a:tcPr/>
                </a:tc>
                <a:tc>
                  <a:txBody>
                    <a:bodyPr/>
                    <a:lstStyle/>
                    <a:p>
                      <a:r>
                        <a:rPr lang="en-GB" dirty="0"/>
                        <a:t>Topic 3 - Respectful relationships</a:t>
                      </a:r>
                    </a:p>
                  </a:txBody>
                  <a:tcPr/>
                </a:tc>
                <a:tc>
                  <a:txBody>
                    <a:bodyPr/>
                    <a:lstStyle/>
                    <a:p>
                      <a:r>
                        <a:rPr lang="en-GB" dirty="0"/>
                        <a:t>Y1</a:t>
                      </a:r>
                    </a:p>
                  </a:txBody>
                  <a:tcPr/>
                </a:tc>
                <a:tc>
                  <a:txBody>
                    <a:bodyPr/>
                    <a:lstStyle/>
                    <a:p>
                      <a:r>
                        <a:rPr lang="en-GB" dirty="0"/>
                        <a:t>Y2</a:t>
                      </a:r>
                    </a:p>
                  </a:txBody>
                  <a:tcPr/>
                </a:tc>
                <a:tc>
                  <a:txBody>
                    <a:bodyPr/>
                    <a:lstStyle/>
                    <a:p>
                      <a:r>
                        <a:rPr lang="en-GB" dirty="0"/>
                        <a:t>Y3</a:t>
                      </a:r>
                    </a:p>
                  </a:txBody>
                  <a:tcPr/>
                </a:tc>
                <a:tc>
                  <a:txBody>
                    <a:bodyPr/>
                    <a:lstStyle/>
                    <a:p>
                      <a:r>
                        <a:rPr lang="en-GB" dirty="0"/>
                        <a:t>Y4</a:t>
                      </a:r>
                    </a:p>
                  </a:txBody>
                  <a:tcPr/>
                </a:tc>
                <a:tc>
                  <a:txBody>
                    <a:bodyPr/>
                    <a:lstStyle/>
                    <a:p>
                      <a:r>
                        <a:rPr lang="en-GB" dirty="0"/>
                        <a:t>Y5</a:t>
                      </a:r>
                    </a:p>
                  </a:txBody>
                  <a:tcPr/>
                </a:tc>
                <a:tc>
                  <a:txBody>
                    <a:bodyPr/>
                    <a:lstStyle/>
                    <a:p>
                      <a:r>
                        <a:rPr lang="en-GB" dirty="0"/>
                        <a:t>Y6</a:t>
                      </a:r>
                    </a:p>
                  </a:txBody>
                  <a:tcPr/>
                </a:tc>
                <a:extLst>
                  <a:ext uri="{0D108BD9-81ED-4DB2-BD59-A6C34878D82A}">
                    <a16:rowId xmlns:a16="http://schemas.microsoft.com/office/drawing/2014/main" val="3231826599"/>
                  </a:ext>
                </a:extLst>
              </a:tr>
              <a:tr h="370840">
                <a:tc>
                  <a:txBody>
                    <a:bodyPr/>
                    <a:lstStyle/>
                    <a:p>
                      <a:r>
                        <a:rPr lang="en-GB" dirty="0"/>
                        <a:t>1</a:t>
                      </a:r>
                    </a:p>
                  </a:txBody>
                  <a:tcPr/>
                </a:tc>
                <a:tc>
                  <a:txBody>
                    <a:bodyPr/>
                    <a:lstStyle/>
                    <a:p>
                      <a:r>
                        <a:rPr lang="en-GB" dirty="0"/>
                        <a:t>Importance of respecting others, even when they are very different from them, or make different choices or have different preferences or beliefs.</a:t>
                      </a:r>
                    </a:p>
                  </a:txBody>
                  <a:tcPr/>
                </a:tc>
                <a:tc>
                  <a:txBody>
                    <a:bodyPr/>
                    <a:lstStyle/>
                    <a:p>
                      <a:r>
                        <a:rPr lang="en-GB" dirty="0"/>
                        <a:t>3</a:t>
                      </a:r>
                    </a:p>
                  </a:txBody>
                  <a:tcPr/>
                </a:tc>
                <a:tc>
                  <a:txBody>
                    <a:bodyPr/>
                    <a:lstStyle/>
                    <a:p>
                      <a:r>
                        <a:rPr lang="en-GB" dirty="0"/>
                        <a:t>8, 9</a:t>
                      </a:r>
                    </a:p>
                  </a:txBody>
                  <a:tcPr/>
                </a:tc>
                <a:tc>
                  <a:txBody>
                    <a:bodyPr/>
                    <a:lstStyle/>
                    <a:p>
                      <a:r>
                        <a:rPr lang="en-GB" dirty="0"/>
                        <a:t>6, 7</a:t>
                      </a:r>
                    </a:p>
                  </a:txBody>
                  <a:tcPr/>
                </a:tc>
                <a:tc>
                  <a:txBody>
                    <a:bodyPr/>
                    <a:lstStyle/>
                    <a:p>
                      <a:r>
                        <a:rPr lang="en-GB" dirty="0"/>
                        <a:t>3,1415</a:t>
                      </a:r>
                    </a:p>
                  </a:txBody>
                  <a:tcPr/>
                </a:tc>
                <a:tc>
                  <a:txBody>
                    <a:bodyPr/>
                    <a:lstStyle/>
                    <a:p>
                      <a:r>
                        <a:rPr lang="en-GB" dirty="0"/>
                        <a:t>7,8</a:t>
                      </a:r>
                    </a:p>
                    <a:p>
                      <a:r>
                        <a:rPr lang="en-GB" dirty="0"/>
                        <a:t>13</a:t>
                      </a:r>
                    </a:p>
                    <a:p>
                      <a:r>
                        <a:rPr lang="en-GB" dirty="0"/>
                        <a:t>14</a:t>
                      </a:r>
                    </a:p>
                  </a:txBody>
                  <a:tcPr/>
                </a:tc>
                <a:tc>
                  <a:txBody>
                    <a:bodyPr/>
                    <a:lstStyle/>
                    <a:p>
                      <a:r>
                        <a:rPr lang="en-GB" dirty="0"/>
                        <a:t>15</a:t>
                      </a:r>
                    </a:p>
                  </a:txBody>
                  <a:tcPr/>
                </a:tc>
                <a:extLst>
                  <a:ext uri="{0D108BD9-81ED-4DB2-BD59-A6C34878D82A}">
                    <a16:rowId xmlns:a16="http://schemas.microsoft.com/office/drawing/2014/main" val="956701346"/>
                  </a:ext>
                </a:extLst>
              </a:tr>
              <a:tr h="370840">
                <a:tc>
                  <a:txBody>
                    <a:bodyPr/>
                    <a:lstStyle/>
                    <a:p>
                      <a:r>
                        <a:rPr lang="en-GB" dirty="0"/>
                        <a:t>2</a:t>
                      </a:r>
                    </a:p>
                  </a:txBody>
                  <a:tcPr/>
                </a:tc>
                <a:tc>
                  <a:txBody>
                    <a:bodyPr/>
                    <a:lstStyle/>
                    <a:p>
                      <a:r>
                        <a:rPr lang="en-GB" dirty="0"/>
                        <a:t>Practical steps they can take in a range of different contexts to improve or support respectful relationships</a:t>
                      </a:r>
                    </a:p>
                  </a:txBody>
                  <a:tcPr/>
                </a:tc>
                <a:tc>
                  <a:txBody>
                    <a:bodyPr/>
                    <a:lstStyle/>
                    <a:p>
                      <a:r>
                        <a:rPr lang="en-GB" dirty="0"/>
                        <a:t>3</a:t>
                      </a:r>
                    </a:p>
                  </a:txBody>
                  <a:tcPr/>
                </a:tc>
                <a:tc>
                  <a:txBody>
                    <a:bodyPr/>
                    <a:lstStyle/>
                    <a:p>
                      <a:r>
                        <a:rPr lang="en-GB" dirty="0"/>
                        <a:t>6,7</a:t>
                      </a:r>
                    </a:p>
                  </a:txBody>
                  <a:tcPr/>
                </a:tc>
                <a:tc>
                  <a:txBody>
                    <a:bodyPr/>
                    <a:lstStyle/>
                    <a:p>
                      <a:r>
                        <a:rPr lang="en-GB" dirty="0"/>
                        <a:t>6</a:t>
                      </a:r>
                    </a:p>
                  </a:txBody>
                  <a:tcPr/>
                </a:tc>
                <a:tc>
                  <a:txBody>
                    <a:bodyPr/>
                    <a:lstStyle/>
                    <a:p>
                      <a:r>
                        <a:rPr lang="en-GB" dirty="0"/>
                        <a:t>3</a:t>
                      </a:r>
                    </a:p>
                  </a:txBody>
                  <a:tcPr/>
                </a:tc>
                <a:tc>
                  <a:txBody>
                    <a:bodyPr/>
                    <a:lstStyle/>
                    <a:p>
                      <a:endParaRPr lang="en-GB"/>
                    </a:p>
                  </a:txBody>
                  <a:tcPr/>
                </a:tc>
                <a:tc>
                  <a:txBody>
                    <a:bodyPr/>
                    <a:lstStyle/>
                    <a:p>
                      <a:r>
                        <a:rPr lang="en-GB" dirty="0"/>
                        <a:t>7,15</a:t>
                      </a:r>
                    </a:p>
                  </a:txBody>
                  <a:tcPr/>
                </a:tc>
                <a:extLst>
                  <a:ext uri="{0D108BD9-81ED-4DB2-BD59-A6C34878D82A}">
                    <a16:rowId xmlns:a16="http://schemas.microsoft.com/office/drawing/2014/main" val="2633167808"/>
                  </a:ext>
                </a:extLst>
              </a:tr>
              <a:tr h="370840">
                <a:tc>
                  <a:txBody>
                    <a:bodyPr/>
                    <a:lstStyle/>
                    <a:p>
                      <a:r>
                        <a:rPr lang="en-GB" dirty="0"/>
                        <a:t>3</a:t>
                      </a:r>
                    </a:p>
                  </a:txBody>
                  <a:tcPr/>
                </a:tc>
                <a:tc>
                  <a:txBody>
                    <a:bodyPr/>
                    <a:lstStyle/>
                    <a:p>
                      <a:r>
                        <a:rPr lang="en-GB" dirty="0"/>
                        <a:t>Conventions of courtesy and manners.</a:t>
                      </a:r>
                    </a:p>
                  </a:txBody>
                  <a:tcPr/>
                </a:tc>
                <a:tc>
                  <a:txBody>
                    <a:bodyPr/>
                    <a:lstStyle/>
                    <a:p>
                      <a:r>
                        <a:rPr lang="en-GB" dirty="0"/>
                        <a:t>3</a:t>
                      </a:r>
                    </a:p>
                  </a:txBody>
                  <a:tcPr/>
                </a:tc>
                <a:tc>
                  <a:txBody>
                    <a:bodyPr/>
                    <a:lstStyle/>
                    <a:p>
                      <a:r>
                        <a:rPr lang="en-GB" dirty="0"/>
                        <a:t>7</a:t>
                      </a:r>
                    </a:p>
                  </a:txBody>
                  <a:tcPr/>
                </a:tc>
                <a:tc>
                  <a:txBody>
                    <a:bodyPr/>
                    <a:lstStyle/>
                    <a:p>
                      <a:r>
                        <a:rPr lang="en-GB" dirty="0"/>
                        <a:t>6, 9</a:t>
                      </a:r>
                    </a:p>
                  </a:txBody>
                  <a:tcPr/>
                </a:tc>
                <a:tc>
                  <a:txBody>
                    <a:bodyPr/>
                    <a:lstStyle/>
                    <a:p>
                      <a:r>
                        <a:rPr lang="en-GB" dirty="0"/>
                        <a:t>9,10</a:t>
                      </a:r>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898346251"/>
                  </a:ext>
                </a:extLst>
              </a:tr>
              <a:tr h="370840">
                <a:tc>
                  <a:txBody>
                    <a:bodyPr/>
                    <a:lstStyle/>
                    <a:p>
                      <a:r>
                        <a:rPr lang="en-GB" dirty="0"/>
                        <a:t>4</a:t>
                      </a:r>
                    </a:p>
                  </a:txBody>
                  <a:tcPr/>
                </a:tc>
                <a:tc>
                  <a:txBody>
                    <a:bodyPr/>
                    <a:lstStyle/>
                    <a:p>
                      <a:r>
                        <a:rPr lang="en-GB" dirty="0"/>
                        <a:t>Importance of self-respect and how this links to their own happiness.</a:t>
                      </a:r>
                    </a:p>
                  </a:txBody>
                  <a:tcPr/>
                </a:tc>
                <a:tc>
                  <a:txBody>
                    <a:bodyPr/>
                    <a:lstStyle/>
                    <a:p>
                      <a:endParaRPr lang="en-GB" dirty="0"/>
                    </a:p>
                  </a:txBody>
                  <a:tcPr/>
                </a:tc>
                <a:tc>
                  <a:txBody>
                    <a:bodyPr/>
                    <a:lstStyle/>
                    <a:p>
                      <a:r>
                        <a:rPr lang="en-GB" dirty="0"/>
                        <a:t>10</a:t>
                      </a:r>
                    </a:p>
                  </a:txBody>
                  <a:tcPr/>
                </a:tc>
                <a:tc>
                  <a:txBody>
                    <a:bodyPr/>
                    <a:lstStyle/>
                    <a:p>
                      <a:r>
                        <a:rPr lang="en-GB" dirty="0"/>
                        <a:t>7,16</a:t>
                      </a:r>
                    </a:p>
                  </a:txBody>
                  <a:tcPr/>
                </a:tc>
                <a:tc>
                  <a:txBody>
                    <a:bodyPr/>
                    <a:lstStyle/>
                    <a:p>
                      <a:r>
                        <a:rPr lang="en-GB" dirty="0"/>
                        <a:t>15</a:t>
                      </a:r>
                    </a:p>
                  </a:txBody>
                  <a:tcPr/>
                </a:tc>
                <a:tc>
                  <a:txBody>
                    <a:bodyPr/>
                    <a:lstStyle/>
                    <a:p>
                      <a:r>
                        <a:rPr lang="en-GB" dirty="0"/>
                        <a:t>12</a:t>
                      </a:r>
                    </a:p>
                  </a:txBody>
                  <a:tcPr/>
                </a:tc>
                <a:tc>
                  <a:txBody>
                    <a:bodyPr/>
                    <a:lstStyle/>
                    <a:p>
                      <a:r>
                        <a:rPr lang="en-GB" dirty="0"/>
                        <a:t>6,8</a:t>
                      </a:r>
                    </a:p>
                  </a:txBody>
                  <a:tcPr/>
                </a:tc>
                <a:extLst>
                  <a:ext uri="{0D108BD9-81ED-4DB2-BD59-A6C34878D82A}">
                    <a16:rowId xmlns:a16="http://schemas.microsoft.com/office/drawing/2014/main" val="327493674"/>
                  </a:ext>
                </a:extLst>
              </a:tr>
            </a:tbl>
          </a:graphicData>
        </a:graphic>
      </p:graphicFrame>
      <p:sp>
        <p:nvSpPr>
          <p:cNvPr id="4" name="Footer Placeholder 3">
            <a:extLst>
              <a:ext uri="{FF2B5EF4-FFF2-40B4-BE49-F238E27FC236}">
                <a16:creationId xmlns:a16="http://schemas.microsoft.com/office/drawing/2014/main" id="{3CBEB431-AFB0-4ED0-896C-521FD9A3165B}"/>
              </a:ext>
            </a:extLst>
          </p:cNvPr>
          <p:cNvSpPr>
            <a:spLocks noGrp="1"/>
          </p:cNvSpPr>
          <p:nvPr>
            <p:ph type="ftr" sz="quarter" idx="11"/>
          </p:nvPr>
        </p:nvSpPr>
        <p:spPr/>
        <p:txBody>
          <a:bodyPr/>
          <a:lstStyle/>
          <a:p>
            <a:r>
              <a:rPr lang="en-US"/>
              <a:t>Copyright Entwine Education 2019</a:t>
            </a:r>
            <a:endParaRPr lang="en-US" dirty="0"/>
          </a:p>
        </p:txBody>
      </p:sp>
    </p:spTree>
    <p:extLst>
      <p:ext uri="{BB962C8B-B14F-4D97-AF65-F5344CB8AC3E}">
        <p14:creationId xmlns:p14="http://schemas.microsoft.com/office/powerpoint/2010/main" val="39675337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B0DF55-0CB4-4681-8FF5-D65C593435DA}"/>
              </a:ext>
            </a:extLst>
          </p:cNvPr>
          <p:cNvSpPr>
            <a:spLocks noGrp="1"/>
          </p:cNvSpPr>
          <p:nvPr>
            <p:ph type="title"/>
          </p:nvPr>
        </p:nvSpPr>
        <p:spPr>
          <a:xfrm>
            <a:off x="1775520" y="365126"/>
            <a:ext cx="8892480" cy="1082674"/>
          </a:xfrm>
        </p:spPr>
        <p:txBody>
          <a:bodyPr>
            <a:normAutofit/>
          </a:bodyPr>
          <a:lstStyle/>
          <a:p>
            <a:r>
              <a:rPr lang="en-GB" dirty="0">
                <a:solidFill>
                  <a:srgbClr val="404040"/>
                </a:solidFill>
              </a:rPr>
              <a:t>Relationships Education</a:t>
            </a:r>
            <a:endParaRPr lang="en-GB" dirty="0"/>
          </a:p>
        </p:txBody>
      </p:sp>
      <p:graphicFrame>
        <p:nvGraphicFramePr>
          <p:cNvPr id="3" name="Table 2">
            <a:extLst>
              <a:ext uri="{FF2B5EF4-FFF2-40B4-BE49-F238E27FC236}">
                <a16:creationId xmlns:a16="http://schemas.microsoft.com/office/drawing/2014/main" id="{65EDFC83-3EE1-4811-A9F7-080611D19754}"/>
              </a:ext>
            </a:extLst>
          </p:cNvPr>
          <p:cNvGraphicFramePr>
            <a:graphicFrameLocks noGrp="1"/>
          </p:cNvGraphicFramePr>
          <p:nvPr>
            <p:extLst>
              <p:ext uri="{D42A27DB-BD31-4B8C-83A1-F6EECF244321}">
                <p14:modId xmlns:p14="http://schemas.microsoft.com/office/powerpoint/2010/main" val="2236974567"/>
              </p:ext>
            </p:extLst>
          </p:nvPr>
        </p:nvGraphicFramePr>
        <p:xfrm>
          <a:off x="1775520" y="1447800"/>
          <a:ext cx="9505055" cy="4302760"/>
        </p:xfrm>
        <a:graphic>
          <a:graphicData uri="http://schemas.openxmlformats.org/drawingml/2006/table">
            <a:tbl>
              <a:tblPr firstRow="1" bandRow="1">
                <a:tableStyleId>{5C22544A-7EE6-4342-B048-85BDC9FD1C3A}</a:tableStyleId>
              </a:tblPr>
              <a:tblGrid>
                <a:gridCol w="624421">
                  <a:extLst>
                    <a:ext uri="{9D8B030D-6E8A-4147-A177-3AD203B41FA5}">
                      <a16:colId xmlns:a16="http://schemas.microsoft.com/office/drawing/2014/main" val="3107822706"/>
                    </a:ext>
                  </a:extLst>
                </a:gridCol>
                <a:gridCol w="5966680">
                  <a:extLst>
                    <a:ext uri="{9D8B030D-6E8A-4147-A177-3AD203B41FA5}">
                      <a16:colId xmlns:a16="http://schemas.microsoft.com/office/drawing/2014/main" val="2081163658"/>
                    </a:ext>
                  </a:extLst>
                </a:gridCol>
                <a:gridCol w="485659">
                  <a:extLst>
                    <a:ext uri="{9D8B030D-6E8A-4147-A177-3AD203B41FA5}">
                      <a16:colId xmlns:a16="http://schemas.microsoft.com/office/drawing/2014/main" val="1549247575"/>
                    </a:ext>
                  </a:extLst>
                </a:gridCol>
                <a:gridCol w="485659">
                  <a:extLst>
                    <a:ext uri="{9D8B030D-6E8A-4147-A177-3AD203B41FA5}">
                      <a16:colId xmlns:a16="http://schemas.microsoft.com/office/drawing/2014/main" val="9193170"/>
                    </a:ext>
                  </a:extLst>
                </a:gridCol>
                <a:gridCol w="485659">
                  <a:extLst>
                    <a:ext uri="{9D8B030D-6E8A-4147-A177-3AD203B41FA5}">
                      <a16:colId xmlns:a16="http://schemas.microsoft.com/office/drawing/2014/main" val="880764453"/>
                    </a:ext>
                  </a:extLst>
                </a:gridCol>
                <a:gridCol w="485659">
                  <a:extLst>
                    <a:ext uri="{9D8B030D-6E8A-4147-A177-3AD203B41FA5}">
                      <a16:colId xmlns:a16="http://schemas.microsoft.com/office/drawing/2014/main" val="2460925049"/>
                    </a:ext>
                  </a:extLst>
                </a:gridCol>
                <a:gridCol w="485659">
                  <a:extLst>
                    <a:ext uri="{9D8B030D-6E8A-4147-A177-3AD203B41FA5}">
                      <a16:colId xmlns:a16="http://schemas.microsoft.com/office/drawing/2014/main" val="2367875431"/>
                    </a:ext>
                  </a:extLst>
                </a:gridCol>
                <a:gridCol w="485659">
                  <a:extLst>
                    <a:ext uri="{9D8B030D-6E8A-4147-A177-3AD203B41FA5}">
                      <a16:colId xmlns:a16="http://schemas.microsoft.com/office/drawing/2014/main" val="3686785647"/>
                    </a:ext>
                  </a:extLst>
                </a:gridCol>
              </a:tblGrid>
              <a:tr h="370840">
                <a:tc>
                  <a:txBody>
                    <a:bodyPr/>
                    <a:lstStyle/>
                    <a:p>
                      <a:r>
                        <a:rPr lang="en-GB" dirty="0"/>
                        <a:t>BP</a:t>
                      </a:r>
                    </a:p>
                  </a:txBody>
                  <a:tcPr/>
                </a:tc>
                <a:tc>
                  <a:txBody>
                    <a:bodyPr/>
                    <a:lstStyle/>
                    <a:p>
                      <a:r>
                        <a:rPr lang="en-GB" dirty="0"/>
                        <a:t>Topic 3 - Respectful relationships</a:t>
                      </a:r>
                    </a:p>
                  </a:txBody>
                  <a:tcPr/>
                </a:tc>
                <a:tc>
                  <a:txBody>
                    <a:bodyPr/>
                    <a:lstStyle/>
                    <a:p>
                      <a:r>
                        <a:rPr lang="en-GB" dirty="0"/>
                        <a:t>Y1</a:t>
                      </a:r>
                    </a:p>
                  </a:txBody>
                  <a:tcPr/>
                </a:tc>
                <a:tc>
                  <a:txBody>
                    <a:bodyPr/>
                    <a:lstStyle/>
                    <a:p>
                      <a:r>
                        <a:rPr lang="en-GB" dirty="0"/>
                        <a:t>Y2</a:t>
                      </a:r>
                    </a:p>
                  </a:txBody>
                  <a:tcPr/>
                </a:tc>
                <a:tc>
                  <a:txBody>
                    <a:bodyPr/>
                    <a:lstStyle/>
                    <a:p>
                      <a:r>
                        <a:rPr lang="en-GB" dirty="0"/>
                        <a:t>Y3</a:t>
                      </a:r>
                    </a:p>
                  </a:txBody>
                  <a:tcPr/>
                </a:tc>
                <a:tc>
                  <a:txBody>
                    <a:bodyPr/>
                    <a:lstStyle/>
                    <a:p>
                      <a:r>
                        <a:rPr lang="en-GB" dirty="0"/>
                        <a:t>Y4</a:t>
                      </a:r>
                    </a:p>
                  </a:txBody>
                  <a:tcPr/>
                </a:tc>
                <a:tc>
                  <a:txBody>
                    <a:bodyPr/>
                    <a:lstStyle/>
                    <a:p>
                      <a:r>
                        <a:rPr lang="en-GB" dirty="0"/>
                        <a:t>Y5</a:t>
                      </a:r>
                    </a:p>
                  </a:txBody>
                  <a:tcPr/>
                </a:tc>
                <a:tc>
                  <a:txBody>
                    <a:bodyPr/>
                    <a:lstStyle/>
                    <a:p>
                      <a:r>
                        <a:rPr lang="en-GB" dirty="0"/>
                        <a:t>Y6</a:t>
                      </a:r>
                    </a:p>
                  </a:txBody>
                  <a:tcPr/>
                </a:tc>
                <a:extLst>
                  <a:ext uri="{0D108BD9-81ED-4DB2-BD59-A6C34878D82A}">
                    <a16:rowId xmlns:a16="http://schemas.microsoft.com/office/drawing/2014/main" val="3231826599"/>
                  </a:ext>
                </a:extLst>
              </a:tr>
              <a:tr h="370840">
                <a:tc>
                  <a:txBody>
                    <a:bodyPr/>
                    <a:lstStyle/>
                    <a:p>
                      <a:r>
                        <a:rPr lang="en-GB" dirty="0"/>
                        <a:t>5</a:t>
                      </a:r>
                    </a:p>
                  </a:txBody>
                  <a:tcPr/>
                </a:tc>
                <a:tc>
                  <a:txBody>
                    <a:bodyPr/>
                    <a:lstStyle/>
                    <a:p>
                      <a:r>
                        <a:rPr lang="en-GB" dirty="0"/>
                        <a:t>In school and in wider society they can expect to be treated with respect by others, and that in turn they should show due respect to others, including those in positions of authority.</a:t>
                      </a:r>
                    </a:p>
                  </a:txBody>
                  <a:tcPr/>
                </a:tc>
                <a:tc>
                  <a:txBody>
                    <a:bodyPr/>
                    <a:lstStyle/>
                    <a:p>
                      <a:r>
                        <a:rPr lang="en-GB"/>
                        <a:t>3,8</a:t>
                      </a:r>
                      <a:endParaRPr lang="en-GB" dirty="0"/>
                    </a:p>
                  </a:txBody>
                  <a:tcPr/>
                </a:tc>
                <a:tc>
                  <a:txBody>
                    <a:bodyPr/>
                    <a:lstStyle/>
                    <a:p>
                      <a:r>
                        <a:rPr lang="en-GB" dirty="0"/>
                        <a:t>9</a:t>
                      </a:r>
                    </a:p>
                  </a:txBody>
                  <a:tcPr/>
                </a:tc>
                <a:tc>
                  <a:txBody>
                    <a:bodyPr/>
                    <a:lstStyle/>
                    <a:p>
                      <a:r>
                        <a:rPr lang="en-GB" dirty="0"/>
                        <a:t>7, 8, 9,10</a:t>
                      </a:r>
                    </a:p>
                  </a:txBody>
                  <a:tcPr/>
                </a:tc>
                <a:tc>
                  <a:txBody>
                    <a:bodyPr/>
                    <a:lstStyle/>
                    <a:p>
                      <a:r>
                        <a:rPr lang="en-GB" dirty="0"/>
                        <a:t>9,101415</a:t>
                      </a:r>
                    </a:p>
                  </a:txBody>
                  <a:tcPr/>
                </a:tc>
                <a:tc>
                  <a:txBody>
                    <a:bodyPr/>
                    <a:lstStyle/>
                    <a:p>
                      <a:r>
                        <a:rPr lang="en-GB" dirty="0"/>
                        <a:t>7,10</a:t>
                      </a:r>
                    </a:p>
                    <a:p>
                      <a:r>
                        <a:rPr lang="en-GB" dirty="0"/>
                        <a:t>12</a:t>
                      </a:r>
                    </a:p>
                  </a:txBody>
                  <a:tcPr/>
                </a:tc>
                <a:tc>
                  <a:txBody>
                    <a:bodyPr/>
                    <a:lstStyle/>
                    <a:p>
                      <a:r>
                        <a:rPr lang="en-GB" dirty="0"/>
                        <a:t>6</a:t>
                      </a:r>
                    </a:p>
                  </a:txBody>
                  <a:tcPr/>
                </a:tc>
                <a:extLst>
                  <a:ext uri="{0D108BD9-81ED-4DB2-BD59-A6C34878D82A}">
                    <a16:rowId xmlns:a16="http://schemas.microsoft.com/office/drawing/2014/main" val="692457077"/>
                  </a:ext>
                </a:extLst>
              </a:tr>
              <a:tr h="370840">
                <a:tc>
                  <a:txBody>
                    <a:bodyPr/>
                    <a:lstStyle/>
                    <a:p>
                      <a:r>
                        <a:rPr lang="en-GB" dirty="0"/>
                        <a:t>6</a:t>
                      </a:r>
                    </a:p>
                  </a:txBody>
                  <a:tcPr/>
                </a:tc>
                <a:tc>
                  <a:txBody>
                    <a:bodyPr/>
                    <a:lstStyle/>
                    <a:p>
                      <a:r>
                        <a:rPr lang="en-GB" dirty="0"/>
                        <a:t>About different types of bullying (including cyberbullying), the impact of bullying, responsibilities of bystanders (reporting bullying to an adult) and how to get help.</a:t>
                      </a:r>
                    </a:p>
                  </a:txBody>
                  <a:tcPr/>
                </a:tc>
                <a:tc>
                  <a:txBody>
                    <a:bodyPr/>
                    <a:lstStyle/>
                    <a:p>
                      <a:endParaRPr lang="en-GB" dirty="0"/>
                    </a:p>
                  </a:txBody>
                  <a:tcPr/>
                </a:tc>
                <a:tc>
                  <a:txBody>
                    <a:bodyPr/>
                    <a:lstStyle/>
                    <a:p>
                      <a:endParaRPr lang="en-GB" dirty="0"/>
                    </a:p>
                  </a:txBody>
                  <a:tcPr/>
                </a:tc>
                <a:tc>
                  <a:txBody>
                    <a:bodyPr/>
                    <a:lstStyle/>
                    <a:p>
                      <a:r>
                        <a:rPr lang="en-GB" dirty="0"/>
                        <a:t>121416</a:t>
                      </a:r>
                    </a:p>
                  </a:txBody>
                  <a:tcPr/>
                </a:tc>
                <a:tc>
                  <a:txBody>
                    <a:bodyPr/>
                    <a:lstStyle/>
                    <a:p>
                      <a:r>
                        <a:rPr lang="en-GB" dirty="0"/>
                        <a:t>14</a:t>
                      </a:r>
                    </a:p>
                  </a:txBody>
                  <a:tcPr/>
                </a:tc>
                <a:tc>
                  <a:txBody>
                    <a:bodyPr/>
                    <a:lstStyle/>
                    <a:p>
                      <a:r>
                        <a:rPr lang="en-GB" dirty="0"/>
                        <a:t>7,8,10</a:t>
                      </a:r>
                    </a:p>
                    <a:p>
                      <a:r>
                        <a:rPr lang="en-GB" dirty="0"/>
                        <a:t>14</a:t>
                      </a:r>
                    </a:p>
                  </a:txBody>
                  <a:tcPr/>
                </a:tc>
                <a:tc>
                  <a:txBody>
                    <a:bodyPr/>
                    <a:lstStyle/>
                    <a:p>
                      <a:r>
                        <a:rPr lang="en-GB" dirty="0"/>
                        <a:t>6,7,8,17</a:t>
                      </a:r>
                    </a:p>
                  </a:txBody>
                  <a:tcPr/>
                </a:tc>
                <a:extLst>
                  <a:ext uri="{0D108BD9-81ED-4DB2-BD59-A6C34878D82A}">
                    <a16:rowId xmlns:a16="http://schemas.microsoft.com/office/drawing/2014/main" val="956701346"/>
                  </a:ext>
                </a:extLst>
              </a:tr>
              <a:tr h="370840">
                <a:tc>
                  <a:txBody>
                    <a:bodyPr/>
                    <a:lstStyle/>
                    <a:p>
                      <a:r>
                        <a:rPr lang="en-GB" dirty="0"/>
                        <a:t>7</a:t>
                      </a:r>
                    </a:p>
                  </a:txBody>
                  <a:tcPr/>
                </a:tc>
                <a:tc>
                  <a:txBody>
                    <a:bodyPr/>
                    <a:lstStyle/>
                    <a:p>
                      <a:r>
                        <a:rPr lang="en-GB" dirty="0"/>
                        <a:t>What a stereotype is, and how stereotypes can be unfair, negative or destructive.</a:t>
                      </a:r>
                    </a:p>
                  </a:txBody>
                  <a:tcPr/>
                </a:tc>
                <a:tc>
                  <a:txBody>
                    <a:bodyPr/>
                    <a:lstStyle/>
                    <a:p>
                      <a:endParaRPr lang="en-GB" dirty="0"/>
                    </a:p>
                  </a:txBody>
                  <a:tcPr/>
                </a:tc>
                <a:tc>
                  <a:txBody>
                    <a:bodyPr/>
                    <a:lstStyle/>
                    <a:p>
                      <a:endParaRPr lang="en-GB" dirty="0"/>
                    </a:p>
                  </a:txBody>
                  <a:tcPr/>
                </a:tc>
                <a:tc>
                  <a:txBody>
                    <a:bodyPr/>
                    <a:lstStyle/>
                    <a:p>
                      <a:r>
                        <a:rPr lang="en-GB" dirty="0"/>
                        <a:t>16</a:t>
                      </a:r>
                    </a:p>
                  </a:txBody>
                  <a:tcPr/>
                </a:tc>
                <a:tc>
                  <a:txBody>
                    <a:bodyPr/>
                    <a:lstStyle/>
                    <a:p>
                      <a:r>
                        <a:rPr lang="en-GB" dirty="0"/>
                        <a:t>14</a:t>
                      </a:r>
                    </a:p>
                  </a:txBody>
                  <a:tcPr/>
                </a:tc>
                <a:tc>
                  <a:txBody>
                    <a:bodyPr/>
                    <a:lstStyle/>
                    <a:p>
                      <a:r>
                        <a:rPr lang="en-GB" dirty="0"/>
                        <a:t>1213</a:t>
                      </a:r>
                    </a:p>
                    <a:p>
                      <a:r>
                        <a:rPr lang="en-GB" dirty="0"/>
                        <a:t>14</a:t>
                      </a:r>
                    </a:p>
                  </a:txBody>
                  <a:tcPr/>
                </a:tc>
                <a:tc>
                  <a:txBody>
                    <a:bodyPr/>
                    <a:lstStyle/>
                    <a:p>
                      <a:endParaRPr lang="en-GB" dirty="0"/>
                    </a:p>
                  </a:txBody>
                  <a:tcPr/>
                </a:tc>
                <a:extLst>
                  <a:ext uri="{0D108BD9-81ED-4DB2-BD59-A6C34878D82A}">
                    <a16:rowId xmlns:a16="http://schemas.microsoft.com/office/drawing/2014/main" val="2633167808"/>
                  </a:ext>
                </a:extLst>
              </a:tr>
              <a:tr h="370840">
                <a:tc>
                  <a:txBody>
                    <a:bodyPr/>
                    <a:lstStyle/>
                    <a:p>
                      <a:r>
                        <a:rPr lang="en-GB" dirty="0"/>
                        <a:t>8</a:t>
                      </a:r>
                    </a:p>
                  </a:txBody>
                  <a:tcPr/>
                </a:tc>
                <a:tc>
                  <a:txBody>
                    <a:bodyPr/>
                    <a:lstStyle/>
                    <a:p>
                      <a:r>
                        <a:rPr lang="en-GB" dirty="0"/>
                        <a:t>The importance of permission-seeking and giving in relationships with friends, peers and adults.</a:t>
                      </a:r>
                    </a:p>
                  </a:txBody>
                  <a:tcPr/>
                </a:tc>
                <a:tc>
                  <a:txBody>
                    <a:bodyPr/>
                    <a:lstStyle/>
                    <a:p>
                      <a:r>
                        <a:rPr lang="en-GB" dirty="0"/>
                        <a:t>9</a:t>
                      </a:r>
                    </a:p>
                  </a:txBody>
                  <a:tcPr/>
                </a:tc>
                <a:tc>
                  <a:txBody>
                    <a:bodyPr/>
                    <a:lstStyle/>
                    <a:p>
                      <a:r>
                        <a:rPr lang="en-GB" dirty="0"/>
                        <a:t>14</a:t>
                      </a:r>
                    </a:p>
                  </a:txBody>
                  <a:tcPr/>
                </a:tc>
                <a:tc>
                  <a:txBody>
                    <a:bodyPr/>
                    <a:lstStyle/>
                    <a:p>
                      <a:endParaRPr lang="en-GB" dirty="0"/>
                    </a:p>
                  </a:txBody>
                  <a:tcPr/>
                </a:tc>
                <a:tc>
                  <a:txBody>
                    <a:bodyPr/>
                    <a:lstStyle/>
                    <a:p>
                      <a:r>
                        <a:rPr lang="en-GB" dirty="0"/>
                        <a:t>10</a:t>
                      </a:r>
                    </a:p>
                  </a:txBody>
                  <a:tcPr/>
                </a:tc>
                <a:tc>
                  <a:txBody>
                    <a:bodyPr/>
                    <a:lstStyle/>
                    <a:p>
                      <a:r>
                        <a:rPr lang="en-GB" dirty="0"/>
                        <a:t>10</a:t>
                      </a:r>
                    </a:p>
                  </a:txBody>
                  <a:tcPr/>
                </a:tc>
                <a:tc>
                  <a:txBody>
                    <a:bodyPr/>
                    <a:lstStyle/>
                    <a:p>
                      <a:r>
                        <a:rPr lang="en-GB" dirty="0"/>
                        <a:t>7</a:t>
                      </a:r>
                    </a:p>
                  </a:txBody>
                  <a:tcPr/>
                </a:tc>
                <a:extLst>
                  <a:ext uri="{0D108BD9-81ED-4DB2-BD59-A6C34878D82A}">
                    <a16:rowId xmlns:a16="http://schemas.microsoft.com/office/drawing/2014/main" val="898346251"/>
                  </a:ext>
                </a:extLst>
              </a:tr>
            </a:tbl>
          </a:graphicData>
        </a:graphic>
      </p:graphicFrame>
      <p:sp>
        <p:nvSpPr>
          <p:cNvPr id="4" name="Footer Placeholder 3">
            <a:extLst>
              <a:ext uri="{FF2B5EF4-FFF2-40B4-BE49-F238E27FC236}">
                <a16:creationId xmlns:a16="http://schemas.microsoft.com/office/drawing/2014/main" id="{55D6C3D2-3B95-4F54-B8FE-5253B17069CB}"/>
              </a:ext>
            </a:extLst>
          </p:cNvPr>
          <p:cNvSpPr>
            <a:spLocks noGrp="1"/>
          </p:cNvSpPr>
          <p:nvPr>
            <p:ph type="ftr" sz="quarter" idx="11"/>
          </p:nvPr>
        </p:nvSpPr>
        <p:spPr/>
        <p:txBody>
          <a:bodyPr/>
          <a:lstStyle/>
          <a:p>
            <a:r>
              <a:rPr lang="en-US"/>
              <a:t>Copyright Entwine Education 2019</a:t>
            </a:r>
            <a:endParaRPr lang="en-US" dirty="0"/>
          </a:p>
        </p:txBody>
      </p:sp>
    </p:spTree>
    <p:extLst>
      <p:ext uri="{BB962C8B-B14F-4D97-AF65-F5344CB8AC3E}">
        <p14:creationId xmlns:p14="http://schemas.microsoft.com/office/powerpoint/2010/main" val="3023404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B0DF55-0CB4-4681-8FF5-D65C593435DA}"/>
              </a:ext>
            </a:extLst>
          </p:cNvPr>
          <p:cNvSpPr>
            <a:spLocks noGrp="1"/>
          </p:cNvSpPr>
          <p:nvPr>
            <p:ph type="title"/>
          </p:nvPr>
        </p:nvSpPr>
        <p:spPr>
          <a:xfrm>
            <a:off x="1775520" y="365126"/>
            <a:ext cx="8892480" cy="1082674"/>
          </a:xfrm>
        </p:spPr>
        <p:txBody>
          <a:bodyPr>
            <a:normAutofit/>
          </a:bodyPr>
          <a:lstStyle/>
          <a:p>
            <a:r>
              <a:rPr lang="en-GB" dirty="0">
                <a:solidFill>
                  <a:srgbClr val="404040"/>
                </a:solidFill>
              </a:rPr>
              <a:t>Relationships Education</a:t>
            </a:r>
            <a:endParaRPr lang="en-GB" dirty="0"/>
          </a:p>
        </p:txBody>
      </p:sp>
      <p:graphicFrame>
        <p:nvGraphicFramePr>
          <p:cNvPr id="3" name="Table 2">
            <a:extLst>
              <a:ext uri="{FF2B5EF4-FFF2-40B4-BE49-F238E27FC236}">
                <a16:creationId xmlns:a16="http://schemas.microsoft.com/office/drawing/2014/main" id="{65EDFC83-3EE1-4811-A9F7-080611D19754}"/>
              </a:ext>
            </a:extLst>
          </p:cNvPr>
          <p:cNvGraphicFramePr>
            <a:graphicFrameLocks noGrp="1"/>
          </p:cNvGraphicFramePr>
          <p:nvPr>
            <p:extLst>
              <p:ext uri="{D42A27DB-BD31-4B8C-83A1-F6EECF244321}">
                <p14:modId xmlns:p14="http://schemas.microsoft.com/office/powerpoint/2010/main" val="2898947568"/>
              </p:ext>
            </p:extLst>
          </p:nvPr>
        </p:nvGraphicFramePr>
        <p:xfrm>
          <a:off x="1775520" y="1447800"/>
          <a:ext cx="9505055" cy="3114040"/>
        </p:xfrm>
        <a:graphic>
          <a:graphicData uri="http://schemas.openxmlformats.org/drawingml/2006/table">
            <a:tbl>
              <a:tblPr firstRow="1" bandRow="1">
                <a:tableStyleId>{5C22544A-7EE6-4342-B048-85BDC9FD1C3A}</a:tableStyleId>
              </a:tblPr>
              <a:tblGrid>
                <a:gridCol w="624421">
                  <a:extLst>
                    <a:ext uri="{9D8B030D-6E8A-4147-A177-3AD203B41FA5}">
                      <a16:colId xmlns:a16="http://schemas.microsoft.com/office/drawing/2014/main" val="3107822706"/>
                    </a:ext>
                  </a:extLst>
                </a:gridCol>
                <a:gridCol w="5966680">
                  <a:extLst>
                    <a:ext uri="{9D8B030D-6E8A-4147-A177-3AD203B41FA5}">
                      <a16:colId xmlns:a16="http://schemas.microsoft.com/office/drawing/2014/main" val="2081163658"/>
                    </a:ext>
                  </a:extLst>
                </a:gridCol>
                <a:gridCol w="485659">
                  <a:extLst>
                    <a:ext uri="{9D8B030D-6E8A-4147-A177-3AD203B41FA5}">
                      <a16:colId xmlns:a16="http://schemas.microsoft.com/office/drawing/2014/main" val="1549247575"/>
                    </a:ext>
                  </a:extLst>
                </a:gridCol>
                <a:gridCol w="485659">
                  <a:extLst>
                    <a:ext uri="{9D8B030D-6E8A-4147-A177-3AD203B41FA5}">
                      <a16:colId xmlns:a16="http://schemas.microsoft.com/office/drawing/2014/main" val="9193170"/>
                    </a:ext>
                  </a:extLst>
                </a:gridCol>
                <a:gridCol w="485659">
                  <a:extLst>
                    <a:ext uri="{9D8B030D-6E8A-4147-A177-3AD203B41FA5}">
                      <a16:colId xmlns:a16="http://schemas.microsoft.com/office/drawing/2014/main" val="880764453"/>
                    </a:ext>
                  </a:extLst>
                </a:gridCol>
                <a:gridCol w="485659">
                  <a:extLst>
                    <a:ext uri="{9D8B030D-6E8A-4147-A177-3AD203B41FA5}">
                      <a16:colId xmlns:a16="http://schemas.microsoft.com/office/drawing/2014/main" val="2460925049"/>
                    </a:ext>
                  </a:extLst>
                </a:gridCol>
                <a:gridCol w="485659">
                  <a:extLst>
                    <a:ext uri="{9D8B030D-6E8A-4147-A177-3AD203B41FA5}">
                      <a16:colId xmlns:a16="http://schemas.microsoft.com/office/drawing/2014/main" val="2367875431"/>
                    </a:ext>
                  </a:extLst>
                </a:gridCol>
                <a:gridCol w="485659">
                  <a:extLst>
                    <a:ext uri="{9D8B030D-6E8A-4147-A177-3AD203B41FA5}">
                      <a16:colId xmlns:a16="http://schemas.microsoft.com/office/drawing/2014/main" val="3686785647"/>
                    </a:ext>
                  </a:extLst>
                </a:gridCol>
              </a:tblGrid>
              <a:tr h="370840">
                <a:tc>
                  <a:txBody>
                    <a:bodyPr/>
                    <a:lstStyle/>
                    <a:p>
                      <a:r>
                        <a:rPr lang="en-GB" dirty="0"/>
                        <a:t>BP</a:t>
                      </a:r>
                    </a:p>
                  </a:txBody>
                  <a:tcPr/>
                </a:tc>
                <a:tc>
                  <a:txBody>
                    <a:bodyPr/>
                    <a:lstStyle/>
                    <a:p>
                      <a:r>
                        <a:rPr lang="en-GB" dirty="0"/>
                        <a:t>Topic 4 – Online relationships</a:t>
                      </a:r>
                    </a:p>
                  </a:txBody>
                  <a:tcPr/>
                </a:tc>
                <a:tc>
                  <a:txBody>
                    <a:bodyPr/>
                    <a:lstStyle/>
                    <a:p>
                      <a:r>
                        <a:rPr lang="en-GB" dirty="0"/>
                        <a:t>Y1</a:t>
                      </a:r>
                    </a:p>
                  </a:txBody>
                  <a:tcPr/>
                </a:tc>
                <a:tc>
                  <a:txBody>
                    <a:bodyPr/>
                    <a:lstStyle/>
                    <a:p>
                      <a:r>
                        <a:rPr lang="en-GB" dirty="0"/>
                        <a:t>Y2</a:t>
                      </a:r>
                    </a:p>
                  </a:txBody>
                  <a:tcPr/>
                </a:tc>
                <a:tc>
                  <a:txBody>
                    <a:bodyPr/>
                    <a:lstStyle/>
                    <a:p>
                      <a:r>
                        <a:rPr lang="en-GB" dirty="0"/>
                        <a:t>Y3</a:t>
                      </a:r>
                    </a:p>
                  </a:txBody>
                  <a:tcPr/>
                </a:tc>
                <a:tc>
                  <a:txBody>
                    <a:bodyPr/>
                    <a:lstStyle/>
                    <a:p>
                      <a:r>
                        <a:rPr lang="en-GB" dirty="0"/>
                        <a:t>Y4</a:t>
                      </a:r>
                    </a:p>
                  </a:txBody>
                  <a:tcPr/>
                </a:tc>
                <a:tc>
                  <a:txBody>
                    <a:bodyPr/>
                    <a:lstStyle/>
                    <a:p>
                      <a:r>
                        <a:rPr lang="en-GB" dirty="0"/>
                        <a:t>Y5</a:t>
                      </a:r>
                    </a:p>
                  </a:txBody>
                  <a:tcPr/>
                </a:tc>
                <a:tc>
                  <a:txBody>
                    <a:bodyPr/>
                    <a:lstStyle/>
                    <a:p>
                      <a:r>
                        <a:rPr lang="en-GB" dirty="0"/>
                        <a:t>Y6</a:t>
                      </a:r>
                    </a:p>
                  </a:txBody>
                  <a:tcPr/>
                </a:tc>
                <a:extLst>
                  <a:ext uri="{0D108BD9-81ED-4DB2-BD59-A6C34878D82A}">
                    <a16:rowId xmlns:a16="http://schemas.microsoft.com/office/drawing/2014/main" val="3231826599"/>
                  </a:ext>
                </a:extLst>
              </a:tr>
              <a:tr h="370840">
                <a:tc>
                  <a:txBody>
                    <a:bodyPr/>
                    <a:lstStyle/>
                    <a:p>
                      <a:r>
                        <a:rPr lang="en-GB" dirty="0"/>
                        <a:t>1</a:t>
                      </a:r>
                    </a:p>
                  </a:txBody>
                  <a:tcPr/>
                </a:tc>
                <a:tc>
                  <a:txBody>
                    <a:bodyPr/>
                    <a:lstStyle/>
                    <a:p>
                      <a:r>
                        <a:rPr lang="en-GB" dirty="0"/>
                        <a:t>People sometimes behave differently online, including by pretending to be someone they are not.</a:t>
                      </a:r>
                    </a:p>
                  </a:txBody>
                  <a:tcPr/>
                </a:tc>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r>
                        <a:rPr lang="en-GB" dirty="0"/>
                        <a:t>6</a:t>
                      </a:r>
                    </a:p>
                  </a:txBody>
                  <a:tcPr/>
                </a:tc>
                <a:tc>
                  <a:txBody>
                    <a:bodyPr/>
                    <a:lstStyle/>
                    <a:p>
                      <a:endParaRPr lang="en-GB" dirty="0"/>
                    </a:p>
                  </a:txBody>
                  <a:tcPr/>
                </a:tc>
                <a:tc>
                  <a:txBody>
                    <a:bodyPr/>
                    <a:lstStyle/>
                    <a:p>
                      <a:r>
                        <a:rPr lang="en-GB" dirty="0"/>
                        <a:t>7</a:t>
                      </a:r>
                    </a:p>
                  </a:txBody>
                  <a:tcPr/>
                </a:tc>
                <a:extLst>
                  <a:ext uri="{0D108BD9-81ED-4DB2-BD59-A6C34878D82A}">
                    <a16:rowId xmlns:a16="http://schemas.microsoft.com/office/drawing/2014/main" val="956701346"/>
                  </a:ext>
                </a:extLst>
              </a:tr>
              <a:tr h="370840">
                <a:tc>
                  <a:txBody>
                    <a:bodyPr/>
                    <a:lstStyle/>
                    <a:p>
                      <a:r>
                        <a:rPr lang="en-GB" dirty="0"/>
                        <a:t>2</a:t>
                      </a:r>
                    </a:p>
                  </a:txBody>
                  <a:tcPr/>
                </a:tc>
                <a:tc>
                  <a:txBody>
                    <a:bodyPr/>
                    <a:lstStyle/>
                    <a:p>
                      <a:r>
                        <a:rPr lang="en-GB" dirty="0"/>
                        <a:t>The same principles apply to online relationships as to face to face relationships, including the importance of respect for others online including when we are anonymous.</a:t>
                      </a:r>
                    </a:p>
                  </a:txBody>
                  <a:tcPr/>
                </a:tc>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r>
                        <a:rPr lang="en-GB" dirty="0"/>
                        <a:t>6,7</a:t>
                      </a:r>
                    </a:p>
                  </a:txBody>
                  <a:tcPr/>
                </a:tc>
                <a:tc>
                  <a:txBody>
                    <a:bodyPr/>
                    <a:lstStyle/>
                    <a:p>
                      <a:endParaRPr lang="en-GB" dirty="0"/>
                    </a:p>
                  </a:txBody>
                  <a:tcPr/>
                </a:tc>
                <a:tc>
                  <a:txBody>
                    <a:bodyPr/>
                    <a:lstStyle/>
                    <a:p>
                      <a:r>
                        <a:rPr lang="en-GB" dirty="0"/>
                        <a:t>7,151617</a:t>
                      </a:r>
                    </a:p>
                  </a:txBody>
                  <a:tcPr/>
                </a:tc>
                <a:extLst>
                  <a:ext uri="{0D108BD9-81ED-4DB2-BD59-A6C34878D82A}">
                    <a16:rowId xmlns:a16="http://schemas.microsoft.com/office/drawing/2014/main" val="2633167808"/>
                  </a:ext>
                </a:extLst>
              </a:tr>
              <a:tr h="0">
                <a:tc>
                  <a:txBody>
                    <a:bodyPr/>
                    <a:lstStyle/>
                    <a:p>
                      <a:r>
                        <a:rPr lang="en-GB" dirty="0"/>
                        <a:t>3</a:t>
                      </a:r>
                    </a:p>
                  </a:txBody>
                  <a:tcPr/>
                </a:tc>
                <a:tc>
                  <a:txBody>
                    <a:bodyPr/>
                    <a:lstStyle/>
                    <a:p>
                      <a:r>
                        <a:rPr lang="en-GB" dirty="0"/>
                        <a:t>Rules and principles for keeping safe online, how to recognise risks, harmful content and contact, and how to report them</a:t>
                      </a:r>
                    </a:p>
                  </a:txBody>
                  <a:tcPr/>
                </a:tc>
                <a:tc>
                  <a:txBody>
                    <a:bodyPr/>
                    <a:lstStyle/>
                    <a:p>
                      <a:endParaRPr lang="en-GB" dirty="0"/>
                    </a:p>
                  </a:txBody>
                  <a:tcPr/>
                </a:tc>
                <a:tc>
                  <a:txBody>
                    <a:bodyPr/>
                    <a:lstStyle/>
                    <a:p>
                      <a:r>
                        <a:rPr lang="en-GB" dirty="0"/>
                        <a:t>17</a:t>
                      </a:r>
                    </a:p>
                  </a:txBody>
                  <a:tcPr/>
                </a:tc>
                <a:tc>
                  <a:txBody>
                    <a:bodyPr/>
                    <a:lstStyle/>
                    <a:p>
                      <a:r>
                        <a:rPr lang="en-GB" dirty="0"/>
                        <a:t>14</a:t>
                      </a:r>
                    </a:p>
                  </a:txBody>
                  <a:tcPr/>
                </a:tc>
                <a:tc>
                  <a:txBody>
                    <a:bodyPr/>
                    <a:lstStyle/>
                    <a:p>
                      <a:r>
                        <a:rPr lang="en-GB" dirty="0"/>
                        <a:t>6</a:t>
                      </a:r>
                    </a:p>
                  </a:txBody>
                  <a:tcPr/>
                </a:tc>
                <a:tc>
                  <a:txBody>
                    <a:bodyPr/>
                    <a:lstStyle/>
                    <a:p>
                      <a:endParaRPr lang="en-GB" dirty="0"/>
                    </a:p>
                  </a:txBody>
                  <a:tcPr/>
                </a:tc>
                <a:tc>
                  <a:txBody>
                    <a:bodyPr/>
                    <a:lstStyle/>
                    <a:p>
                      <a:r>
                        <a:rPr lang="en-GB" dirty="0"/>
                        <a:t>7,1617</a:t>
                      </a:r>
                    </a:p>
                  </a:txBody>
                  <a:tcPr/>
                </a:tc>
                <a:extLst>
                  <a:ext uri="{0D108BD9-81ED-4DB2-BD59-A6C34878D82A}">
                    <a16:rowId xmlns:a16="http://schemas.microsoft.com/office/drawing/2014/main" val="898346251"/>
                  </a:ext>
                </a:extLst>
              </a:tr>
            </a:tbl>
          </a:graphicData>
        </a:graphic>
      </p:graphicFrame>
      <p:sp>
        <p:nvSpPr>
          <p:cNvPr id="4" name="Footer Placeholder 3">
            <a:extLst>
              <a:ext uri="{FF2B5EF4-FFF2-40B4-BE49-F238E27FC236}">
                <a16:creationId xmlns:a16="http://schemas.microsoft.com/office/drawing/2014/main" id="{600AEF48-555C-4924-BB39-869BA1977C22}"/>
              </a:ext>
            </a:extLst>
          </p:cNvPr>
          <p:cNvSpPr>
            <a:spLocks noGrp="1"/>
          </p:cNvSpPr>
          <p:nvPr>
            <p:ph type="ftr" sz="quarter" idx="11"/>
          </p:nvPr>
        </p:nvSpPr>
        <p:spPr/>
        <p:txBody>
          <a:bodyPr/>
          <a:lstStyle/>
          <a:p>
            <a:r>
              <a:rPr lang="en-US"/>
              <a:t>Copyright Entwine Education 2019</a:t>
            </a:r>
            <a:endParaRPr lang="en-US" dirty="0"/>
          </a:p>
        </p:txBody>
      </p:sp>
    </p:spTree>
    <p:extLst>
      <p:ext uri="{BB962C8B-B14F-4D97-AF65-F5344CB8AC3E}">
        <p14:creationId xmlns:p14="http://schemas.microsoft.com/office/powerpoint/2010/main" val="407562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B0DF55-0CB4-4681-8FF5-D65C593435DA}"/>
              </a:ext>
            </a:extLst>
          </p:cNvPr>
          <p:cNvSpPr>
            <a:spLocks noGrp="1"/>
          </p:cNvSpPr>
          <p:nvPr>
            <p:ph type="title"/>
          </p:nvPr>
        </p:nvSpPr>
        <p:spPr>
          <a:xfrm>
            <a:off x="1775520" y="365126"/>
            <a:ext cx="8892480" cy="1082674"/>
          </a:xfrm>
        </p:spPr>
        <p:txBody>
          <a:bodyPr>
            <a:normAutofit/>
          </a:bodyPr>
          <a:lstStyle/>
          <a:p>
            <a:r>
              <a:rPr lang="en-GB" dirty="0">
                <a:solidFill>
                  <a:srgbClr val="404040"/>
                </a:solidFill>
              </a:rPr>
              <a:t>Relationships Education</a:t>
            </a:r>
            <a:endParaRPr lang="en-GB" dirty="0"/>
          </a:p>
        </p:txBody>
      </p:sp>
      <p:graphicFrame>
        <p:nvGraphicFramePr>
          <p:cNvPr id="3" name="Table 2">
            <a:extLst>
              <a:ext uri="{FF2B5EF4-FFF2-40B4-BE49-F238E27FC236}">
                <a16:creationId xmlns:a16="http://schemas.microsoft.com/office/drawing/2014/main" id="{65EDFC83-3EE1-4811-A9F7-080611D19754}"/>
              </a:ext>
            </a:extLst>
          </p:cNvPr>
          <p:cNvGraphicFramePr>
            <a:graphicFrameLocks noGrp="1"/>
          </p:cNvGraphicFramePr>
          <p:nvPr>
            <p:extLst>
              <p:ext uri="{D42A27DB-BD31-4B8C-83A1-F6EECF244321}">
                <p14:modId xmlns:p14="http://schemas.microsoft.com/office/powerpoint/2010/main" val="3654550553"/>
              </p:ext>
            </p:extLst>
          </p:nvPr>
        </p:nvGraphicFramePr>
        <p:xfrm>
          <a:off x="1775520" y="1447800"/>
          <a:ext cx="9505055" cy="1656080"/>
        </p:xfrm>
        <a:graphic>
          <a:graphicData uri="http://schemas.openxmlformats.org/drawingml/2006/table">
            <a:tbl>
              <a:tblPr firstRow="1" bandRow="1">
                <a:tableStyleId>{5C22544A-7EE6-4342-B048-85BDC9FD1C3A}</a:tableStyleId>
              </a:tblPr>
              <a:tblGrid>
                <a:gridCol w="624421">
                  <a:extLst>
                    <a:ext uri="{9D8B030D-6E8A-4147-A177-3AD203B41FA5}">
                      <a16:colId xmlns:a16="http://schemas.microsoft.com/office/drawing/2014/main" val="3107822706"/>
                    </a:ext>
                  </a:extLst>
                </a:gridCol>
                <a:gridCol w="5966680">
                  <a:extLst>
                    <a:ext uri="{9D8B030D-6E8A-4147-A177-3AD203B41FA5}">
                      <a16:colId xmlns:a16="http://schemas.microsoft.com/office/drawing/2014/main" val="2081163658"/>
                    </a:ext>
                  </a:extLst>
                </a:gridCol>
                <a:gridCol w="485659">
                  <a:extLst>
                    <a:ext uri="{9D8B030D-6E8A-4147-A177-3AD203B41FA5}">
                      <a16:colId xmlns:a16="http://schemas.microsoft.com/office/drawing/2014/main" val="1549247575"/>
                    </a:ext>
                  </a:extLst>
                </a:gridCol>
                <a:gridCol w="485659">
                  <a:extLst>
                    <a:ext uri="{9D8B030D-6E8A-4147-A177-3AD203B41FA5}">
                      <a16:colId xmlns:a16="http://schemas.microsoft.com/office/drawing/2014/main" val="9193170"/>
                    </a:ext>
                  </a:extLst>
                </a:gridCol>
                <a:gridCol w="485659">
                  <a:extLst>
                    <a:ext uri="{9D8B030D-6E8A-4147-A177-3AD203B41FA5}">
                      <a16:colId xmlns:a16="http://schemas.microsoft.com/office/drawing/2014/main" val="880764453"/>
                    </a:ext>
                  </a:extLst>
                </a:gridCol>
                <a:gridCol w="485659">
                  <a:extLst>
                    <a:ext uri="{9D8B030D-6E8A-4147-A177-3AD203B41FA5}">
                      <a16:colId xmlns:a16="http://schemas.microsoft.com/office/drawing/2014/main" val="2460925049"/>
                    </a:ext>
                  </a:extLst>
                </a:gridCol>
                <a:gridCol w="485659">
                  <a:extLst>
                    <a:ext uri="{9D8B030D-6E8A-4147-A177-3AD203B41FA5}">
                      <a16:colId xmlns:a16="http://schemas.microsoft.com/office/drawing/2014/main" val="2367875431"/>
                    </a:ext>
                  </a:extLst>
                </a:gridCol>
                <a:gridCol w="485659">
                  <a:extLst>
                    <a:ext uri="{9D8B030D-6E8A-4147-A177-3AD203B41FA5}">
                      <a16:colId xmlns:a16="http://schemas.microsoft.com/office/drawing/2014/main" val="3686785647"/>
                    </a:ext>
                  </a:extLst>
                </a:gridCol>
              </a:tblGrid>
              <a:tr h="370840">
                <a:tc>
                  <a:txBody>
                    <a:bodyPr/>
                    <a:lstStyle/>
                    <a:p>
                      <a:r>
                        <a:rPr lang="en-GB" dirty="0"/>
                        <a:t>BP</a:t>
                      </a:r>
                    </a:p>
                  </a:txBody>
                  <a:tcPr/>
                </a:tc>
                <a:tc>
                  <a:txBody>
                    <a:bodyPr/>
                    <a:lstStyle/>
                    <a:p>
                      <a:r>
                        <a:rPr lang="en-GB" dirty="0"/>
                        <a:t>Topic 4 – Online relationships</a:t>
                      </a:r>
                    </a:p>
                  </a:txBody>
                  <a:tcPr/>
                </a:tc>
                <a:tc>
                  <a:txBody>
                    <a:bodyPr/>
                    <a:lstStyle/>
                    <a:p>
                      <a:r>
                        <a:rPr lang="en-GB" dirty="0"/>
                        <a:t>Y1</a:t>
                      </a:r>
                    </a:p>
                  </a:txBody>
                  <a:tcPr/>
                </a:tc>
                <a:tc>
                  <a:txBody>
                    <a:bodyPr/>
                    <a:lstStyle/>
                    <a:p>
                      <a:r>
                        <a:rPr lang="en-GB" dirty="0"/>
                        <a:t>Y2</a:t>
                      </a:r>
                    </a:p>
                  </a:txBody>
                  <a:tcPr/>
                </a:tc>
                <a:tc>
                  <a:txBody>
                    <a:bodyPr/>
                    <a:lstStyle/>
                    <a:p>
                      <a:r>
                        <a:rPr lang="en-GB" dirty="0"/>
                        <a:t>Y3</a:t>
                      </a:r>
                    </a:p>
                  </a:txBody>
                  <a:tcPr/>
                </a:tc>
                <a:tc>
                  <a:txBody>
                    <a:bodyPr/>
                    <a:lstStyle/>
                    <a:p>
                      <a:r>
                        <a:rPr lang="en-GB" dirty="0"/>
                        <a:t>Y4</a:t>
                      </a:r>
                    </a:p>
                  </a:txBody>
                  <a:tcPr/>
                </a:tc>
                <a:tc>
                  <a:txBody>
                    <a:bodyPr/>
                    <a:lstStyle/>
                    <a:p>
                      <a:r>
                        <a:rPr lang="en-GB" dirty="0"/>
                        <a:t>Y5</a:t>
                      </a:r>
                    </a:p>
                  </a:txBody>
                  <a:tcPr/>
                </a:tc>
                <a:tc>
                  <a:txBody>
                    <a:bodyPr/>
                    <a:lstStyle/>
                    <a:p>
                      <a:r>
                        <a:rPr lang="en-GB" dirty="0"/>
                        <a:t>Y6</a:t>
                      </a:r>
                    </a:p>
                  </a:txBody>
                  <a:tcPr/>
                </a:tc>
                <a:extLst>
                  <a:ext uri="{0D108BD9-81ED-4DB2-BD59-A6C34878D82A}">
                    <a16:rowId xmlns:a16="http://schemas.microsoft.com/office/drawing/2014/main" val="3231826599"/>
                  </a:ext>
                </a:extLst>
              </a:tr>
              <a:tr h="370840">
                <a:tc>
                  <a:txBody>
                    <a:bodyPr/>
                    <a:lstStyle/>
                    <a:p>
                      <a:r>
                        <a:rPr lang="en-GB" dirty="0"/>
                        <a:t>4</a:t>
                      </a:r>
                    </a:p>
                  </a:txBody>
                  <a:tcPr/>
                </a:tc>
                <a:tc>
                  <a:txBody>
                    <a:bodyPr/>
                    <a:lstStyle/>
                    <a:p>
                      <a:r>
                        <a:rPr lang="en-GB" dirty="0"/>
                        <a:t>To critically consider their online friendships and sources of information including awareness of the risks associated with people they have never met.</a:t>
                      </a:r>
                    </a:p>
                  </a:txBody>
                  <a:tcPr/>
                </a:tc>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r>
                        <a:rPr lang="en-GB" dirty="0"/>
                        <a:t>6</a:t>
                      </a:r>
                    </a:p>
                  </a:txBody>
                  <a:tcPr/>
                </a:tc>
                <a:tc>
                  <a:txBody>
                    <a:bodyPr/>
                    <a:lstStyle/>
                    <a:p>
                      <a:endParaRPr lang="en-GB" dirty="0"/>
                    </a:p>
                  </a:txBody>
                  <a:tcPr/>
                </a:tc>
                <a:tc>
                  <a:txBody>
                    <a:bodyPr/>
                    <a:lstStyle/>
                    <a:p>
                      <a:r>
                        <a:rPr lang="en-GB" dirty="0"/>
                        <a:t>7,1617</a:t>
                      </a:r>
                    </a:p>
                  </a:txBody>
                  <a:tcPr/>
                </a:tc>
                <a:extLst>
                  <a:ext uri="{0D108BD9-81ED-4DB2-BD59-A6C34878D82A}">
                    <a16:rowId xmlns:a16="http://schemas.microsoft.com/office/drawing/2014/main" val="956701346"/>
                  </a:ext>
                </a:extLst>
              </a:tr>
              <a:tr h="370840">
                <a:tc>
                  <a:txBody>
                    <a:bodyPr/>
                    <a:lstStyle/>
                    <a:p>
                      <a:r>
                        <a:rPr lang="en-GB" dirty="0"/>
                        <a:t>5</a:t>
                      </a:r>
                    </a:p>
                  </a:txBody>
                  <a:tcPr/>
                </a:tc>
                <a:tc>
                  <a:txBody>
                    <a:bodyPr/>
                    <a:lstStyle/>
                    <a:p>
                      <a:r>
                        <a:rPr lang="en-GB" dirty="0"/>
                        <a:t>How information and data is shared and used online.</a:t>
                      </a:r>
                    </a:p>
                  </a:txBody>
                  <a:tcPr/>
                </a:tc>
                <a:tc>
                  <a:txBody>
                    <a:bodyPr/>
                    <a:lstStyle/>
                    <a:p>
                      <a:endParaRPr lang="en-GB" dirty="0"/>
                    </a:p>
                  </a:txBody>
                  <a:tcPr/>
                </a:tc>
                <a:tc>
                  <a:txBody>
                    <a:bodyPr/>
                    <a:lstStyle/>
                    <a:p>
                      <a:r>
                        <a:rPr lang="en-GB" dirty="0"/>
                        <a:t>17</a:t>
                      </a:r>
                    </a:p>
                  </a:txBody>
                  <a:tcPr/>
                </a:tc>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r>
                        <a:rPr lang="en-GB" dirty="0"/>
                        <a:t>7</a:t>
                      </a:r>
                    </a:p>
                  </a:txBody>
                  <a:tcPr/>
                </a:tc>
                <a:extLst>
                  <a:ext uri="{0D108BD9-81ED-4DB2-BD59-A6C34878D82A}">
                    <a16:rowId xmlns:a16="http://schemas.microsoft.com/office/drawing/2014/main" val="2633167808"/>
                  </a:ext>
                </a:extLst>
              </a:tr>
            </a:tbl>
          </a:graphicData>
        </a:graphic>
      </p:graphicFrame>
      <p:sp>
        <p:nvSpPr>
          <p:cNvPr id="4" name="Footer Placeholder 3">
            <a:extLst>
              <a:ext uri="{FF2B5EF4-FFF2-40B4-BE49-F238E27FC236}">
                <a16:creationId xmlns:a16="http://schemas.microsoft.com/office/drawing/2014/main" id="{8469D2D9-610D-44AE-ADAA-1EC0A8935DD2}"/>
              </a:ext>
            </a:extLst>
          </p:cNvPr>
          <p:cNvSpPr>
            <a:spLocks noGrp="1"/>
          </p:cNvSpPr>
          <p:nvPr>
            <p:ph type="ftr" sz="quarter" idx="11"/>
          </p:nvPr>
        </p:nvSpPr>
        <p:spPr/>
        <p:txBody>
          <a:bodyPr/>
          <a:lstStyle/>
          <a:p>
            <a:r>
              <a:rPr lang="en-US"/>
              <a:t>Copyright Entwine Education 2019</a:t>
            </a:r>
            <a:endParaRPr lang="en-US" dirty="0"/>
          </a:p>
        </p:txBody>
      </p:sp>
    </p:spTree>
    <p:extLst>
      <p:ext uri="{BB962C8B-B14F-4D97-AF65-F5344CB8AC3E}">
        <p14:creationId xmlns:p14="http://schemas.microsoft.com/office/powerpoint/2010/main" val="137725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B0DF55-0CB4-4681-8FF5-D65C593435DA}"/>
              </a:ext>
            </a:extLst>
          </p:cNvPr>
          <p:cNvSpPr>
            <a:spLocks noGrp="1"/>
          </p:cNvSpPr>
          <p:nvPr>
            <p:ph type="title"/>
          </p:nvPr>
        </p:nvSpPr>
        <p:spPr>
          <a:xfrm>
            <a:off x="1775520" y="365126"/>
            <a:ext cx="8892480" cy="1082674"/>
          </a:xfrm>
        </p:spPr>
        <p:txBody>
          <a:bodyPr>
            <a:normAutofit/>
          </a:bodyPr>
          <a:lstStyle/>
          <a:p>
            <a:r>
              <a:rPr lang="en-GB" dirty="0">
                <a:solidFill>
                  <a:srgbClr val="404040"/>
                </a:solidFill>
              </a:rPr>
              <a:t>Relationships Education</a:t>
            </a:r>
            <a:endParaRPr lang="en-GB" dirty="0"/>
          </a:p>
        </p:txBody>
      </p:sp>
      <p:graphicFrame>
        <p:nvGraphicFramePr>
          <p:cNvPr id="3" name="Table 2">
            <a:extLst>
              <a:ext uri="{FF2B5EF4-FFF2-40B4-BE49-F238E27FC236}">
                <a16:creationId xmlns:a16="http://schemas.microsoft.com/office/drawing/2014/main" id="{65EDFC83-3EE1-4811-A9F7-080611D19754}"/>
              </a:ext>
            </a:extLst>
          </p:cNvPr>
          <p:cNvGraphicFramePr>
            <a:graphicFrameLocks noGrp="1"/>
          </p:cNvGraphicFramePr>
          <p:nvPr>
            <p:extLst>
              <p:ext uri="{D42A27DB-BD31-4B8C-83A1-F6EECF244321}">
                <p14:modId xmlns:p14="http://schemas.microsoft.com/office/powerpoint/2010/main" val="3301676400"/>
              </p:ext>
            </p:extLst>
          </p:nvPr>
        </p:nvGraphicFramePr>
        <p:xfrm>
          <a:off x="1775520" y="1447800"/>
          <a:ext cx="9505055" cy="3754120"/>
        </p:xfrm>
        <a:graphic>
          <a:graphicData uri="http://schemas.openxmlformats.org/drawingml/2006/table">
            <a:tbl>
              <a:tblPr firstRow="1" bandRow="1">
                <a:tableStyleId>{5C22544A-7EE6-4342-B048-85BDC9FD1C3A}</a:tableStyleId>
              </a:tblPr>
              <a:tblGrid>
                <a:gridCol w="624421">
                  <a:extLst>
                    <a:ext uri="{9D8B030D-6E8A-4147-A177-3AD203B41FA5}">
                      <a16:colId xmlns:a16="http://schemas.microsoft.com/office/drawing/2014/main" val="3107822706"/>
                    </a:ext>
                  </a:extLst>
                </a:gridCol>
                <a:gridCol w="5966680">
                  <a:extLst>
                    <a:ext uri="{9D8B030D-6E8A-4147-A177-3AD203B41FA5}">
                      <a16:colId xmlns:a16="http://schemas.microsoft.com/office/drawing/2014/main" val="2081163658"/>
                    </a:ext>
                  </a:extLst>
                </a:gridCol>
                <a:gridCol w="485659">
                  <a:extLst>
                    <a:ext uri="{9D8B030D-6E8A-4147-A177-3AD203B41FA5}">
                      <a16:colId xmlns:a16="http://schemas.microsoft.com/office/drawing/2014/main" val="1549247575"/>
                    </a:ext>
                  </a:extLst>
                </a:gridCol>
                <a:gridCol w="485659">
                  <a:extLst>
                    <a:ext uri="{9D8B030D-6E8A-4147-A177-3AD203B41FA5}">
                      <a16:colId xmlns:a16="http://schemas.microsoft.com/office/drawing/2014/main" val="9193170"/>
                    </a:ext>
                  </a:extLst>
                </a:gridCol>
                <a:gridCol w="485659">
                  <a:extLst>
                    <a:ext uri="{9D8B030D-6E8A-4147-A177-3AD203B41FA5}">
                      <a16:colId xmlns:a16="http://schemas.microsoft.com/office/drawing/2014/main" val="880764453"/>
                    </a:ext>
                  </a:extLst>
                </a:gridCol>
                <a:gridCol w="485659">
                  <a:extLst>
                    <a:ext uri="{9D8B030D-6E8A-4147-A177-3AD203B41FA5}">
                      <a16:colId xmlns:a16="http://schemas.microsoft.com/office/drawing/2014/main" val="2460925049"/>
                    </a:ext>
                  </a:extLst>
                </a:gridCol>
                <a:gridCol w="485659">
                  <a:extLst>
                    <a:ext uri="{9D8B030D-6E8A-4147-A177-3AD203B41FA5}">
                      <a16:colId xmlns:a16="http://schemas.microsoft.com/office/drawing/2014/main" val="2367875431"/>
                    </a:ext>
                  </a:extLst>
                </a:gridCol>
                <a:gridCol w="485659">
                  <a:extLst>
                    <a:ext uri="{9D8B030D-6E8A-4147-A177-3AD203B41FA5}">
                      <a16:colId xmlns:a16="http://schemas.microsoft.com/office/drawing/2014/main" val="3686785647"/>
                    </a:ext>
                  </a:extLst>
                </a:gridCol>
              </a:tblGrid>
              <a:tr h="370840">
                <a:tc>
                  <a:txBody>
                    <a:bodyPr/>
                    <a:lstStyle/>
                    <a:p>
                      <a:r>
                        <a:rPr lang="en-GB" dirty="0"/>
                        <a:t>BP</a:t>
                      </a:r>
                    </a:p>
                  </a:txBody>
                  <a:tcPr/>
                </a:tc>
                <a:tc>
                  <a:txBody>
                    <a:bodyPr/>
                    <a:lstStyle/>
                    <a:p>
                      <a:r>
                        <a:rPr lang="en-GB" dirty="0"/>
                        <a:t>Topic 5 – Being safe</a:t>
                      </a:r>
                    </a:p>
                  </a:txBody>
                  <a:tcPr/>
                </a:tc>
                <a:tc>
                  <a:txBody>
                    <a:bodyPr/>
                    <a:lstStyle/>
                    <a:p>
                      <a:r>
                        <a:rPr lang="en-GB" dirty="0"/>
                        <a:t>Y1</a:t>
                      </a:r>
                    </a:p>
                  </a:txBody>
                  <a:tcPr/>
                </a:tc>
                <a:tc>
                  <a:txBody>
                    <a:bodyPr/>
                    <a:lstStyle/>
                    <a:p>
                      <a:r>
                        <a:rPr lang="en-GB" dirty="0"/>
                        <a:t>Y2</a:t>
                      </a:r>
                    </a:p>
                  </a:txBody>
                  <a:tcPr/>
                </a:tc>
                <a:tc>
                  <a:txBody>
                    <a:bodyPr/>
                    <a:lstStyle/>
                    <a:p>
                      <a:r>
                        <a:rPr lang="en-GB" dirty="0"/>
                        <a:t>Y3</a:t>
                      </a:r>
                    </a:p>
                  </a:txBody>
                  <a:tcPr/>
                </a:tc>
                <a:tc>
                  <a:txBody>
                    <a:bodyPr/>
                    <a:lstStyle/>
                    <a:p>
                      <a:r>
                        <a:rPr lang="en-GB" dirty="0"/>
                        <a:t>Y4</a:t>
                      </a:r>
                    </a:p>
                  </a:txBody>
                  <a:tcPr/>
                </a:tc>
                <a:tc>
                  <a:txBody>
                    <a:bodyPr/>
                    <a:lstStyle/>
                    <a:p>
                      <a:r>
                        <a:rPr lang="en-GB" dirty="0"/>
                        <a:t>Y5</a:t>
                      </a:r>
                    </a:p>
                  </a:txBody>
                  <a:tcPr/>
                </a:tc>
                <a:tc>
                  <a:txBody>
                    <a:bodyPr/>
                    <a:lstStyle/>
                    <a:p>
                      <a:r>
                        <a:rPr lang="en-GB" dirty="0"/>
                        <a:t>Y6</a:t>
                      </a:r>
                    </a:p>
                  </a:txBody>
                  <a:tcPr/>
                </a:tc>
                <a:extLst>
                  <a:ext uri="{0D108BD9-81ED-4DB2-BD59-A6C34878D82A}">
                    <a16:rowId xmlns:a16="http://schemas.microsoft.com/office/drawing/2014/main" val="3231826599"/>
                  </a:ext>
                </a:extLst>
              </a:tr>
              <a:tr h="370840">
                <a:tc>
                  <a:txBody>
                    <a:bodyPr/>
                    <a:lstStyle/>
                    <a:p>
                      <a:r>
                        <a:rPr lang="en-GB" dirty="0"/>
                        <a:t>1</a:t>
                      </a:r>
                    </a:p>
                  </a:txBody>
                  <a:tcPr/>
                </a:tc>
                <a:tc>
                  <a:txBody>
                    <a:bodyPr/>
                    <a:lstStyle/>
                    <a:p>
                      <a:r>
                        <a:rPr lang="en-GB" dirty="0"/>
                        <a:t>Sorts of boundaries that are appropriate in friendships with peers and others (including in a digital context).</a:t>
                      </a:r>
                    </a:p>
                  </a:txBody>
                  <a:tcPr/>
                </a:tc>
                <a:tc>
                  <a:txBody>
                    <a:bodyPr/>
                    <a:lstStyle/>
                    <a:p>
                      <a:r>
                        <a:rPr lang="en-GB" dirty="0"/>
                        <a:t>8, 9</a:t>
                      </a:r>
                    </a:p>
                  </a:txBody>
                  <a:tcPr/>
                </a:tc>
                <a:tc>
                  <a:txBody>
                    <a:bodyPr/>
                    <a:lstStyle/>
                    <a:p>
                      <a:r>
                        <a:rPr lang="en-GB" dirty="0"/>
                        <a:t>14</a:t>
                      </a:r>
                    </a:p>
                  </a:txBody>
                  <a:tcPr/>
                </a:tc>
                <a:tc>
                  <a:txBody>
                    <a:bodyPr/>
                    <a:lstStyle/>
                    <a:p>
                      <a:endParaRPr lang="en-GB" dirty="0"/>
                    </a:p>
                  </a:txBody>
                  <a:tcPr/>
                </a:tc>
                <a:tc>
                  <a:txBody>
                    <a:bodyPr/>
                    <a:lstStyle/>
                    <a:p>
                      <a:r>
                        <a:rPr lang="en-GB" dirty="0"/>
                        <a:t>2,6,7</a:t>
                      </a:r>
                    </a:p>
                  </a:txBody>
                  <a:tcPr/>
                </a:tc>
                <a:tc>
                  <a:txBody>
                    <a:bodyPr/>
                    <a:lstStyle/>
                    <a:p>
                      <a:r>
                        <a:rPr lang="en-GB" dirty="0"/>
                        <a:t>10</a:t>
                      </a:r>
                    </a:p>
                  </a:txBody>
                  <a:tcPr/>
                </a:tc>
                <a:tc>
                  <a:txBody>
                    <a:bodyPr/>
                    <a:lstStyle/>
                    <a:p>
                      <a:endParaRPr lang="en-GB" dirty="0"/>
                    </a:p>
                  </a:txBody>
                  <a:tcPr/>
                </a:tc>
                <a:extLst>
                  <a:ext uri="{0D108BD9-81ED-4DB2-BD59-A6C34878D82A}">
                    <a16:rowId xmlns:a16="http://schemas.microsoft.com/office/drawing/2014/main" val="956701346"/>
                  </a:ext>
                </a:extLst>
              </a:tr>
              <a:tr h="370840">
                <a:tc>
                  <a:txBody>
                    <a:bodyPr/>
                    <a:lstStyle/>
                    <a:p>
                      <a:r>
                        <a:rPr lang="en-GB" dirty="0"/>
                        <a:t>2</a:t>
                      </a:r>
                    </a:p>
                  </a:txBody>
                  <a:tcPr/>
                </a:tc>
                <a:tc>
                  <a:txBody>
                    <a:bodyPr/>
                    <a:lstStyle/>
                    <a:p>
                      <a:r>
                        <a:rPr lang="en-GB" dirty="0"/>
                        <a:t>The concept of privacy and the implications of it for both children and adults; including that it is not always right to keep secrets if they relate to being safe.</a:t>
                      </a:r>
                    </a:p>
                  </a:txBody>
                  <a:tcPr/>
                </a:tc>
                <a:tc>
                  <a:txBody>
                    <a:bodyPr/>
                    <a:lstStyle/>
                    <a:p>
                      <a:r>
                        <a:rPr lang="en-GB" dirty="0"/>
                        <a:t>9</a:t>
                      </a:r>
                    </a:p>
                  </a:txBody>
                  <a:tcPr/>
                </a:tc>
                <a:tc>
                  <a:txBody>
                    <a:bodyPr/>
                    <a:lstStyle/>
                    <a:p>
                      <a:r>
                        <a:rPr lang="en-GB" dirty="0"/>
                        <a:t>14 16</a:t>
                      </a:r>
                    </a:p>
                  </a:txBody>
                  <a:tcPr/>
                </a:tc>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r>
                        <a:rPr lang="en-GB" dirty="0"/>
                        <a:t>9</a:t>
                      </a:r>
                    </a:p>
                  </a:txBody>
                  <a:tcPr/>
                </a:tc>
                <a:extLst>
                  <a:ext uri="{0D108BD9-81ED-4DB2-BD59-A6C34878D82A}">
                    <a16:rowId xmlns:a16="http://schemas.microsoft.com/office/drawing/2014/main" val="2633167808"/>
                  </a:ext>
                </a:extLst>
              </a:tr>
              <a:tr h="370840">
                <a:tc>
                  <a:txBody>
                    <a:bodyPr/>
                    <a:lstStyle/>
                    <a:p>
                      <a:r>
                        <a:rPr lang="en-GB" dirty="0"/>
                        <a:t>3</a:t>
                      </a:r>
                    </a:p>
                  </a:txBody>
                  <a:tcPr/>
                </a:tc>
                <a:tc>
                  <a:txBody>
                    <a:bodyPr/>
                    <a:lstStyle/>
                    <a:p>
                      <a:r>
                        <a:rPr lang="en-GB" dirty="0"/>
                        <a:t>Each person’s body belongs to them, and the differences between appropriate and inappropriate or unsafe physical, and other, contact.</a:t>
                      </a:r>
                    </a:p>
                  </a:txBody>
                  <a:tcPr/>
                </a:tc>
                <a:tc>
                  <a:txBody>
                    <a:bodyPr/>
                    <a:lstStyle/>
                    <a:p>
                      <a:r>
                        <a:rPr lang="en-GB" dirty="0"/>
                        <a:t>9</a:t>
                      </a:r>
                    </a:p>
                  </a:txBody>
                  <a:tcPr/>
                </a:tc>
                <a:tc>
                  <a:txBody>
                    <a:bodyPr/>
                    <a:lstStyle/>
                    <a:p>
                      <a:r>
                        <a:rPr lang="en-GB" dirty="0"/>
                        <a:t>14</a:t>
                      </a:r>
                    </a:p>
                  </a:txBody>
                  <a:tcPr/>
                </a:tc>
                <a:tc>
                  <a:txBody>
                    <a:bodyPr/>
                    <a:lstStyle/>
                    <a:p>
                      <a:r>
                        <a:rPr lang="en-GB" dirty="0"/>
                        <a:t>11</a:t>
                      </a:r>
                    </a:p>
                  </a:txBody>
                  <a:tcPr/>
                </a:tc>
                <a:tc>
                  <a:txBody>
                    <a:bodyPr/>
                    <a:lstStyle/>
                    <a:p>
                      <a:endParaRPr lang="en-GB" dirty="0"/>
                    </a:p>
                  </a:txBody>
                  <a:tcPr/>
                </a:tc>
                <a:tc>
                  <a:txBody>
                    <a:bodyPr/>
                    <a:lstStyle/>
                    <a:p>
                      <a:endParaRPr lang="en-GB" dirty="0"/>
                    </a:p>
                  </a:txBody>
                  <a:tcPr/>
                </a:tc>
                <a:tc>
                  <a:txBody>
                    <a:bodyPr/>
                    <a:lstStyle/>
                    <a:p>
                      <a:r>
                        <a:rPr lang="en-GB" dirty="0"/>
                        <a:t>9</a:t>
                      </a:r>
                    </a:p>
                  </a:txBody>
                  <a:tcPr/>
                </a:tc>
                <a:extLst>
                  <a:ext uri="{0D108BD9-81ED-4DB2-BD59-A6C34878D82A}">
                    <a16:rowId xmlns:a16="http://schemas.microsoft.com/office/drawing/2014/main" val="756812125"/>
                  </a:ext>
                </a:extLst>
              </a:tr>
              <a:tr h="370840">
                <a:tc>
                  <a:txBody>
                    <a:bodyPr/>
                    <a:lstStyle/>
                    <a:p>
                      <a:r>
                        <a:rPr lang="en-GB" dirty="0"/>
                        <a:t>4</a:t>
                      </a:r>
                    </a:p>
                  </a:txBody>
                  <a:tcPr/>
                </a:tc>
                <a:tc>
                  <a:txBody>
                    <a:bodyPr/>
                    <a:lstStyle/>
                    <a:p>
                      <a:r>
                        <a:rPr lang="en-GB" dirty="0"/>
                        <a:t>How to respond safely and appropriately to adults they may encounter that they do not know.</a:t>
                      </a:r>
                    </a:p>
                  </a:txBody>
                  <a:tcPr/>
                </a:tc>
                <a:tc>
                  <a:txBody>
                    <a:bodyPr/>
                    <a:lstStyle/>
                    <a:p>
                      <a:endParaRPr lang="en-GB" dirty="0"/>
                    </a:p>
                  </a:txBody>
                  <a:tcPr/>
                </a:tc>
                <a:tc>
                  <a:txBody>
                    <a:bodyPr/>
                    <a:lstStyle/>
                    <a:p>
                      <a:r>
                        <a:rPr lang="en-GB" dirty="0"/>
                        <a:t>15</a:t>
                      </a:r>
                    </a:p>
                  </a:txBody>
                  <a:tcPr/>
                </a:tc>
                <a:tc>
                  <a:txBody>
                    <a:bodyPr/>
                    <a:lstStyle/>
                    <a:p>
                      <a:r>
                        <a:rPr lang="en-GB" dirty="0"/>
                        <a:t>5</a:t>
                      </a:r>
                    </a:p>
                  </a:txBody>
                  <a:tcPr/>
                </a:tc>
                <a:tc>
                  <a:txBody>
                    <a:bodyPr/>
                    <a:lstStyle/>
                    <a:p>
                      <a:endParaRPr lang="en-GB" dirty="0"/>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1234978945"/>
                  </a:ext>
                </a:extLst>
              </a:tr>
            </a:tbl>
          </a:graphicData>
        </a:graphic>
      </p:graphicFrame>
      <p:sp>
        <p:nvSpPr>
          <p:cNvPr id="4" name="Footer Placeholder 3">
            <a:extLst>
              <a:ext uri="{FF2B5EF4-FFF2-40B4-BE49-F238E27FC236}">
                <a16:creationId xmlns:a16="http://schemas.microsoft.com/office/drawing/2014/main" id="{8E09A007-59F3-451C-AF49-539435826C8B}"/>
              </a:ext>
            </a:extLst>
          </p:cNvPr>
          <p:cNvSpPr>
            <a:spLocks noGrp="1"/>
          </p:cNvSpPr>
          <p:nvPr>
            <p:ph type="ftr" sz="quarter" idx="11"/>
          </p:nvPr>
        </p:nvSpPr>
        <p:spPr/>
        <p:txBody>
          <a:bodyPr/>
          <a:lstStyle/>
          <a:p>
            <a:r>
              <a:rPr lang="en-US"/>
              <a:t>Copyright Entwine Education 2019</a:t>
            </a:r>
            <a:endParaRPr lang="en-US" dirty="0"/>
          </a:p>
        </p:txBody>
      </p:sp>
    </p:spTree>
    <p:extLst>
      <p:ext uri="{BB962C8B-B14F-4D97-AF65-F5344CB8AC3E}">
        <p14:creationId xmlns:p14="http://schemas.microsoft.com/office/powerpoint/2010/main" val="35711087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B0DF55-0CB4-4681-8FF5-D65C593435DA}"/>
              </a:ext>
            </a:extLst>
          </p:cNvPr>
          <p:cNvSpPr>
            <a:spLocks noGrp="1"/>
          </p:cNvSpPr>
          <p:nvPr>
            <p:ph type="title"/>
          </p:nvPr>
        </p:nvSpPr>
        <p:spPr>
          <a:xfrm>
            <a:off x="1775520" y="365126"/>
            <a:ext cx="8892480" cy="1082674"/>
          </a:xfrm>
        </p:spPr>
        <p:txBody>
          <a:bodyPr>
            <a:normAutofit/>
          </a:bodyPr>
          <a:lstStyle/>
          <a:p>
            <a:r>
              <a:rPr lang="en-GB" dirty="0">
                <a:solidFill>
                  <a:srgbClr val="404040"/>
                </a:solidFill>
              </a:rPr>
              <a:t>Relationships Education</a:t>
            </a:r>
            <a:endParaRPr lang="en-GB" dirty="0"/>
          </a:p>
        </p:txBody>
      </p:sp>
      <p:graphicFrame>
        <p:nvGraphicFramePr>
          <p:cNvPr id="3" name="Table 2">
            <a:extLst>
              <a:ext uri="{FF2B5EF4-FFF2-40B4-BE49-F238E27FC236}">
                <a16:creationId xmlns:a16="http://schemas.microsoft.com/office/drawing/2014/main" id="{65EDFC83-3EE1-4811-A9F7-080611D19754}"/>
              </a:ext>
            </a:extLst>
          </p:cNvPr>
          <p:cNvGraphicFramePr>
            <a:graphicFrameLocks noGrp="1"/>
          </p:cNvGraphicFramePr>
          <p:nvPr>
            <p:extLst>
              <p:ext uri="{D42A27DB-BD31-4B8C-83A1-F6EECF244321}">
                <p14:modId xmlns:p14="http://schemas.microsoft.com/office/powerpoint/2010/main" val="2249484659"/>
              </p:ext>
            </p:extLst>
          </p:nvPr>
        </p:nvGraphicFramePr>
        <p:xfrm>
          <a:off x="1775520" y="1447800"/>
          <a:ext cx="9505055" cy="3479800"/>
        </p:xfrm>
        <a:graphic>
          <a:graphicData uri="http://schemas.openxmlformats.org/drawingml/2006/table">
            <a:tbl>
              <a:tblPr firstRow="1" bandRow="1">
                <a:tableStyleId>{5C22544A-7EE6-4342-B048-85BDC9FD1C3A}</a:tableStyleId>
              </a:tblPr>
              <a:tblGrid>
                <a:gridCol w="624421">
                  <a:extLst>
                    <a:ext uri="{9D8B030D-6E8A-4147-A177-3AD203B41FA5}">
                      <a16:colId xmlns:a16="http://schemas.microsoft.com/office/drawing/2014/main" val="3107822706"/>
                    </a:ext>
                  </a:extLst>
                </a:gridCol>
                <a:gridCol w="5966680">
                  <a:extLst>
                    <a:ext uri="{9D8B030D-6E8A-4147-A177-3AD203B41FA5}">
                      <a16:colId xmlns:a16="http://schemas.microsoft.com/office/drawing/2014/main" val="2081163658"/>
                    </a:ext>
                  </a:extLst>
                </a:gridCol>
                <a:gridCol w="485659">
                  <a:extLst>
                    <a:ext uri="{9D8B030D-6E8A-4147-A177-3AD203B41FA5}">
                      <a16:colId xmlns:a16="http://schemas.microsoft.com/office/drawing/2014/main" val="1549247575"/>
                    </a:ext>
                  </a:extLst>
                </a:gridCol>
                <a:gridCol w="485659">
                  <a:extLst>
                    <a:ext uri="{9D8B030D-6E8A-4147-A177-3AD203B41FA5}">
                      <a16:colId xmlns:a16="http://schemas.microsoft.com/office/drawing/2014/main" val="9193170"/>
                    </a:ext>
                  </a:extLst>
                </a:gridCol>
                <a:gridCol w="485659">
                  <a:extLst>
                    <a:ext uri="{9D8B030D-6E8A-4147-A177-3AD203B41FA5}">
                      <a16:colId xmlns:a16="http://schemas.microsoft.com/office/drawing/2014/main" val="880764453"/>
                    </a:ext>
                  </a:extLst>
                </a:gridCol>
                <a:gridCol w="485659">
                  <a:extLst>
                    <a:ext uri="{9D8B030D-6E8A-4147-A177-3AD203B41FA5}">
                      <a16:colId xmlns:a16="http://schemas.microsoft.com/office/drawing/2014/main" val="2460925049"/>
                    </a:ext>
                  </a:extLst>
                </a:gridCol>
                <a:gridCol w="485659">
                  <a:extLst>
                    <a:ext uri="{9D8B030D-6E8A-4147-A177-3AD203B41FA5}">
                      <a16:colId xmlns:a16="http://schemas.microsoft.com/office/drawing/2014/main" val="2367875431"/>
                    </a:ext>
                  </a:extLst>
                </a:gridCol>
                <a:gridCol w="485659">
                  <a:extLst>
                    <a:ext uri="{9D8B030D-6E8A-4147-A177-3AD203B41FA5}">
                      <a16:colId xmlns:a16="http://schemas.microsoft.com/office/drawing/2014/main" val="3686785647"/>
                    </a:ext>
                  </a:extLst>
                </a:gridCol>
              </a:tblGrid>
              <a:tr h="370840">
                <a:tc>
                  <a:txBody>
                    <a:bodyPr/>
                    <a:lstStyle/>
                    <a:p>
                      <a:r>
                        <a:rPr lang="en-GB" dirty="0"/>
                        <a:t>BP</a:t>
                      </a:r>
                    </a:p>
                  </a:txBody>
                  <a:tcPr/>
                </a:tc>
                <a:tc>
                  <a:txBody>
                    <a:bodyPr/>
                    <a:lstStyle/>
                    <a:p>
                      <a:r>
                        <a:rPr lang="en-GB" dirty="0"/>
                        <a:t>Topic 5 – Being safe</a:t>
                      </a:r>
                    </a:p>
                  </a:txBody>
                  <a:tcPr/>
                </a:tc>
                <a:tc>
                  <a:txBody>
                    <a:bodyPr/>
                    <a:lstStyle/>
                    <a:p>
                      <a:r>
                        <a:rPr lang="en-GB" dirty="0"/>
                        <a:t>Y1</a:t>
                      </a:r>
                    </a:p>
                  </a:txBody>
                  <a:tcPr/>
                </a:tc>
                <a:tc>
                  <a:txBody>
                    <a:bodyPr/>
                    <a:lstStyle/>
                    <a:p>
                      <a:r>
                        <a:rPr lang="en-GB" dirty="0"/>
                        <a:t>Y2</a:t>
                      </a:r>
                    </a:p>
                  </a:txBody>
                  <a:tcPr/>
                </a:tc>
                <a:tc>
                  <a:txBody>
                    <a:bodyPr/>
                    <a:lstStyle/>
                    <a:p>
                      <a:r>
                        <a:rPr lang="en-GB" dirty="0"/>
                        <a:t>Y3</a:t>
                      </a:r>
                    </a:p>
                  </a:txBody>
                  <a:tcPr/>
                </a:tc>
                <a:tc>
                  <a:txBody>
                    <a:bodyPr/>
                    <a:lstStyle/>
                    <a:p>
                      <a:r>
                        <a:rPr lang="en-GB" dirty="0"/>
                        <a:t>Y4</a:t>
                      </a:r>
                    </a:p>
                  </a:txBody>
                  <a:tcPr/>
                </a:tc>
                <a:tc>
                  <a:txBody>
                    <a:bodyPr/>
                    <a:lstStyle/>
                    <a:p>
                      <a:r>
                        <a:rPr lang="en-GB" dirty="0"/>
                        <a:t>Y5</a:t>
                      </a:r>
                    </a:p>
                  </a:txBody>
                  <a:tcPr/>
                </a:tc>
                <a:tc>
                  <a:txBody>
                    <a:bodyPr/>
                    <a:lstStyle/>
                    <a:p>
                      <a:r>
                        <a:rPr lang="en-GB" dirty="0"/>
                        <a:t>Y6</a:t>
                      </a:r>
                    </a:p>
                  </a:txBody>
                  <a:tcPr/>
                </a:tc>
                <a:extLst>
                  <a:ext uri="{0D108BD9-81ED-4DB2-BD59-A6C34878D82A}">
                    <a16:rowId xmlns:a16="http://schemas.microsoft.com/office/drawing/2014/main" val="3231826599"/>
                  </a:ext>
                </a:extLst>
              </a:tr>
              <a:tr h="370840">
                <a:tc>
                  <a:txBody>
                    <a:bodyPr/>
                    <a:lstStyle/>
                    <a:p>
                      <a:r>
                        <a:rPr lang="en-GB" dirty="0"/>
                        <a:t>5</a:t>
                      </a:r>
                    </a:p>
                  </a:txBody>
                  <a:tcPr/>
                </a:tc>
                <a:tc>
                  <a:txBody>
                    <a:bodyPr/>
                    <a:lstStyle/>
                    <a:p>
                      <a:r>
                        <a:rPr lang="en-GB" dirty="0"/>
                        <a:t>How to recognise and report feelings of being unsafe or feeling bad about any adult.</a:t>
                      </a:r>
                    </a:p>
                  </a:txBody>
                  <a:tcPr/>
                </a:tc>
                <a:tc>
                  <a:txBody>
                    <a:bodyPr/>
                    <a:lstStyle/>
                    <a:p>
                      <a:endParaRPr lang="en-GB" dirty="0"/>
                    </a:p>
                  </a:txBody>
                  <a:tcPr/>
                </a:tc>
                <a:tc>
                  <a:txBody>
                    <a:bodyPr/>
                    <a:lstStyle/>
                    <a:p>
                      <a:r>
                        <a:rPr lang="en-GB" dirty="0"/>
                        <a:t>14</a:t>
                      </a:r>
                    </a:p>
                  </a:txBody>
                  <a:tcPr/>
                </a:tc>
                <a:tc>
                  <a:txBody>
                    <a:bodyPr/>
                    <a:lstStyle/>
                    <a:p>
                      <a:endParaRPr lang="en-GB" dirty="0"/>
                    </a:p>
                  </a:txBody>
                  <a:tcPr/>
                </a:tc>
                <a:tc>
                  <a:txBody>
                    <a:bodyPr/>
                    <a:lstStyle/>
                    <a:p>
                      <a:endParaRPr lang="en-GB" dirty="0"/>
                    </a:p>
                  </a:txBody>
                  <a:tcPr/>
                </a:tc>
                <a:tc>
                  <a:txBody>
                    <a:bodyPr/>
                    <a:lstStyle/>
                    <a:p>
                      <a:r>
                        <a:rPr lang="en-GB" dirty="0"/>
                        <a:t>8</a:t>
                      </a:r>
                    </a:p>
                  </a:txBody>
                  <a:tcPr/>
                </a:tc>
                <a:tc>
                  <a:txBody>
                    <a:bodyPr/>
                    <a:lstStyle/>
                    <a:p>
                      <a:r>
                        <a:rPr lang="en-GB" dirty="0"/>
                        <a:t>9</a:t>
                      </a:r>
                    </a:p>
                  </a:txBody>
                  <a:tcPr/>
                </a:tc>
                <a:extLst>
                  <a:ext uri="{0D108BD9-81ED-4DB2-BD59-A6C34878D82A}">
                    <a16:rowId xmlns:a16="http://schemas.microsoft.com/office/drawing/2014/main" val="906588563"/>
                  </a:ext>
                </a:extLst>
              </a:tr>
              <a:tr h="370840">
                <a:tc>
                  <a:txBody>
                    <a:bodyPr/>
                    <a:lstStyle/>
                    <a:p>
                      <a:r>
                        <a:rPr lang="en-GB" dirty="0"/>
                        <a:t>6</a:t>
                      </a:r>
                    </a:p>
                  </a:txBody>
                  <a:tcPr/>
                </a:tc>
                <a:tc>
                  <a:txBody>
                    <a:bodyPr/>
                    <a:lstStyle/>
                    <a:p>
                      <a:r>
                        <a:rPr lang="en-GB" dirty="0"/>
                        <a:t>To ask for advice or help for self or for others, and to keep trying until they are heard.</a:t>
                      </a:r>
                    </a:p>
                  </a:txBody>
                  <a:tcPr/>
                </a:tc>
                <a:tc>
                  <a:txBody>
                    <a:bodyPr/>
                    <a:lstStyle/>
                    <a:p>
                      <a:endParaRPr lang="en-GB" dirty="0"/>
                    </a:p>
                  </a:txBody>
                  <a:tcPr/>
                </a:tc>
                <a:tc>
                  <a:txBody>
                    <a:bodyPr/>
                    <a:lstStyle/>
                    <a:p>
                      <a:r>
                        <a:rPr lang="en-GB" dirty="0"/>
                        <a:t>14</a:t>
                      </a:r>
                    </a:p>
                    <a:p>
                      <a:r>
                        <a:rPr lang="en-GB" dirty="0"/>
                        <a:t>16</a:t>
                      </a:r>
                    </a:p>
                  </a:txBody>
                  <a:tcPr/>
                </a:tc>
                <a:tc>
                  <a:txBody>
                    <a:bodyPr/>
                    <a:lstStyle/>
                    <a:p>
                      <a:r>
                        <a:rPr lang="en-GB" dirty="0"/>
                        <a:t>14</a:t>
                      </a:r>
                    </a:p>
                  </a:txBody>
                  <a:tcPr/>
                </a:tc>
                <a:tc>
                  <a:txBody>
                    <a:bodyPr/>
                    <a:lstStyle/>
                    <a:p>
                      <a:r>
                        <a:rPr lang="en-GB" dirty="0"/>
                        <a:t>7</a:t>
                      </a:r>
                    </a:p>
                  </a:txBody>
                  <a:tcPr/>
                </a:tc>
                <a:tc>
                  <a:txBody>
                    <a:bodyPr/>
                    <a:lstStyle/>
                    <a:p>
                      <a:r>
                        <a:rPr lang="en-GB" dirty="0"/>
                        <a:t>7,8,10</a:t>
                      </a:r>
                    </a:p>
                    <a:p>
                      <a:r>
                        <a:rPr lang="en-GB" dirty="0"/>
                        <a:t>14</a:t>
                      </a:r>
                    </a:p>
                  </a:txBody>
                  <a:tcPr/>
                </a:tc>
                <a:tc>
                  <a:txBody>
                    <a:bodyPr/>
                    <a:lstStyle/>
                    <a:p>
                      <a:r>
                        <a:rPr lang="en-GB" dirty="0"/>
                        <a:t>9,16</a:t>
                      </a:r>
                    </a:p>
                  </a:txBody>
                  <a:tcPr/>
                </a:tc>
                <a:extLst>
                  <a:ext uri="{0D108BD9-81ED-4DB2-BD59-A6C34878D82A}">
                    <a16:rowId xmlns:a16="http://schemas.microsoft.com/office/drawing/2014/main" val="956701346"/>
                  </a:ext>
                </a:extLst>
              </a:tr>
              <a:tr h="370840">
                <a:tc>
                  <a:txBody>
                    <a:bodyPr/>
                    <a:lstStyle/>
                    <a:p>
                      <a:r>
                        <a:rPr lang="en-GB" dirty="0"/>
                        <a:t>7</a:t>
                      </a:r>
                    </a:p>
                  </a:txBody>
                  <a:tcPr/>
                </a:tc>
                <a:tc>
                  <a:txBody>
                    <a:bodyPr/>
                    <a:lstStyle/>
                    <a:p>
                      <a:r>
                        <a:rPr lang="en-GB" dirty="0"/>
                        <a:t>How to report concerns or abuse, and the vocabulary and confidence to do so.</a:t>
                      </a:r>
                    </a:p>
                  </a:txBody>
                  <a:tcPr/>
                </a:tc>
                <a:tc>
                  <a:txBody>
                    <a:bodyPr/>
                    <a:lstStyle/>
                    <a:p>
                      <a:endParaRPr lang="en-GB" dirty="0"/>
                    </a:p>
                  </a:txBody>
                  <a:tcPr/>
                </a:tc>
                <a:tc>
                  <a:txBody>
                    <a:bodyPr/>
                    <a:lstStyle/>
                    <a:p>
                      <a:r>
                        <a:rPr lang="en-GB" dirty="0"/>
                        <a:t>14</a:t>
                      </a:r>
                    </a:p>
                  </a:txBody>
                  <a:tcPr/>
                </a:tc>
                <a:tc>
                  <a:txBody>
                    <a:bodyPr/>
                    <a:lstStyle/>
                    <a:p>
                      <a:endParaRPr lang="en-GB" dirty="0"/>
                    </a:p>
                  </a:txBody>
                  <a:tcPr/>
                </a:tc>
                <a:tc>
                  <a:txBody>
                    <a:bodyPr/>
                    <a:lstStyle/>
                    <a:p>
                      <a:endParaRPr lang="en-GB" dirty="0"/>
                    </a:p>
                  </a:txBody>
                  <a:tcPr/>
                </a:tc>
                <a:tc>
                  <a:txBody>
                    <a:bodyPr/>
                    <a:lstStyle/>
                    <a:p>
                      <a:r>
                        <a:rPr lang="en-GB" dirty="0"/>
                        <a:t>8</a:t>
                      </a:r>
                    </a:p>
                  </a:txBody>
                  <a:tcPr/>
                </a:tc>
                <a:tc>
                  <a:txBody>
                    <a:bodyPr/>
                    <a:lstStyle/>
                    <a:p>
                      <a:r>
                        <a:rPr lang="en-GB" dirty="0"/>
                        <a:t>9,16</a:t>
                      </a:r>
                    </a:p>
                  </a:txBody>
                  <a:tcPr/>
                </a:tc>
                <a:extLst>
                  <a:ext uri="{0D108BD9-81ED-4DB2-BD59-A6C34878D82A}">
                    <a16:rowId xmlns:a16="http://schemas.microsoft.com/office/drawing/2014/main" val="1603527068"/>
                  </a:ext>
                </a:extLst>
              </a:tr>
              <a:tr h="370840">
                <a:tc>
                  <a:txBody>
                    <a:bodyPr/>
                    <a:lstStyle/>
                    <a:p>
                      <a:r>
                        <a:rPr lang="en-GB" dirty="0"/>
                        <a:t>8</a:t>
                      </a:r>
                    </a:p>
                  </a:txBody>
                  <a:tcPr/>
                </a:tc>
                <a:tc>
                  <a:txBody>
                    <a:bodyPr/>
                    <a:lstStyle/>
                    <a:p>
                      <a:r>
                        <a:rPr lang="en-GB" dirty="0"/>
                        <a:t>Where to get advice from e.g. family, school and/or other sources.</a:t>
                      </a:r>
                    </a:p>
                  </a:txBody>
                  <a:tcPr/>
                </a:tc>
                <a:tc>
                  <a:txBody>
                    <a:bodyPr/>
                    <a:lstStyle/>
                    <a:p>
                      <a:endParaRPr lang="en-GB" dirty="0"/>
                    </a:p>
                  </a:txBody>
                  <a:tcPr/>
                </a:tc>
                <a:tc>
                  <a:txBody>
                    <a:bodyPr/>
                    <a:lstStyle/>
                    <a:p>
                      <a:r>
                        <a:rPr lang="en-GB" dirty="0"/>
                        <a:t>14</a:t>
                      </a:r>
                    </a:p>
                    <a:p>
                      <a:r>
                        <a:rPr lang="en-GB" dirty="0"/>
                        <a:t>16</a:t>
                      </a:r>
                    </a:p>
                  </a:txBody>
                  <a:tcPr/>
                </a:tc>
                <a:tc>
                  <a:txBody>
                    <a:bodyPr/>
                    <a:lstStyle/>
                    <a:p>
                      <a:r>
                        <a:rPr lang="en-GB" dirty="0"/>
                        <a:t>14</a:t>
                      </a:r>
                    </a:p>
                  </a:txBody>
                  <a:tcPr/>
                </a:tc>
                <a:tc>
                  <a:txBody>
                    <a:bodyPr/>
                    <a:lstStyle/>
                    <a:p>
                      <a:r>
                        <a:rPr lang="en-GB" dirty="0"/>
                        <a:t>7</a:t>
                      </a:r>
                    </a:p>
                  </a:txBody>
                  <a:tcPr/>
                </a:tc>
                <a:tc>
                  <a:txBody>
                    <a:bodyPr/>
                    <a:lstStyle/>
                    <a:p>
                      <a:r>
                        <a:rPr lang="en-GB" dirty="0"/>
                        <a:t>10</a:t>
                      </a:r>
                    </a:p>
                  </a:txBody>
                  <a:tcPr/>
                </a:tc>
                <a:tc>
                  <a:txBody>
                    <a:bodyPr/>
                    <a:lstStyle/>
                    <a:p>
                      <a:r>
                        <a:rPr lang="en-GB" dirty="0"/>
                        <a:t>9,16</a:t>
                      </a:r>
                    </a:p>
                  </a:txBody>
                  <a:tcPr/>
                </a:tc>
                <a:extLst>
                  <a:ext uri="{0D108BD9-81ED-4DB2-BD59-A6C34878D82A}">
                    <a16:rowId xmlns:a16="http://schemas.microsoft.com/office/drawing/2014/main" val="2633167808"/>
                  </a:ext>
                </a:extLst>
              </a:tr>
            </a:tbl>
          </a:graphicData>
        </a:graphic>
      </p:graphicFrame>
      <p:sp>
        <p:nvSpPr>
          <p:cNvPr id="4" name="Footer Placeholder 3">
            <a:extLst>
              <a:ext uri="{FF2B5EF4-FFF2-40B4-BE49-F238E27FC236}">
                <a16:creationId xmlns:a16="http://schemas.microsoft.com/office/drawing/2014/main" id="{3CFD69E8-07A7-4DE5-BC8F-A442A428C094}"/>
              </a:ext>
            </a:extLst>
          </p:cNvPr>
          <p:cNvSpPr>
            <a:spLocks noGrp="1"/>
          </p:cNvSpPr>
          <p:nvPr>
            <p:ph type="ftr" sz="quarter" idx="11"/>
          </p:nvPr>
        </p:nvSpPr>
        <p:spPr/>
        <p:txBody>
          <a:bodyPr/>
          <a:lstStyle/>
          <a:p>
            <a:r>
              <a:rPr lang="en-US"/>
              <a:t>Copyright Entwine Education 2019</a:t>
            </a:r>
            <a:endParaRPr lang="en-US" dirty="0"/>
          </a:p>
        </p:txBody>
      </p:sp>
    </p:spTree>
    <p:extLst>
      <p:ext uri="{BB962C8B-B14F-4D97-AF65-F5344CB8AC3E}">
        <p14:creationId xmlns:p14="http://schemas.microsoft.com/office/powerpoint/2010/main" val="13244587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B0DF55-0CB4-4681-8FF5-D65C593435DA}"/>
              </a:ext>
            </a:extLst>
          </p:cNvPr>
          <p:cNvSpPr>
            <a:spLocks noGrp="1"/>
          </p:cNvSpPr>
          <p:nvPr>
            <p:ph type="title"/>
          </p:nvPr>
        </p:nvSpPr>
        <p:spPr>
          <a:xfrm>
            <a:off x="1775520" y="365126"/>
            <a:ext cx="8892480" cy="1082674"/>
          </a:xfrm>
        </p:spPr>
        <p:txBody>
          <a:bodyPr>
            <a:normAutofit/>
          </a:bodyPr>
          <a:lstStyle/>
          <a:p>
            <a:r>
              <a:rPr lang="en-GB" dirty="0">
                <a:solidFill>
                  <a:srgbClr val="404040"/>
                </a:solidFill>
              </a:rPr>
              <a:t>Physical health and mental wellbeing education</a:t>
            </a:r>
            <a:endParaRPr lang="en-GB" dirty="0"/>
          </a:p>
        </p:txBody>
      </p:sp>
      <p:graphicFrame>
        <p:nvGraphicFramePr>
          <p:cNvPr id="3" name="Table 2">
            <a:extLst>
              <a:ext uri="{FF2B5EF4-FFF2-40B4-BE49-F238E27FC236}">
                <a16:creationId xmlns:a16="http://schemas.microsoft.com/office/drawing/2014/main" id="{65EDFC83-3EE1-4811-A9F7-080611D19754}"/>
              </a:ext>
            </a:extLst>
          </p:cNvPr>
          <p:cNvGraphicFramePr>
            <a:graphicFrameLocks noGrp="1"/>
          </p:cNvGraphicFramePr>
          <p:nvPr>
            <p:extLst>
              <p:ext uri="{D42A27DB-BD31-4B8C-83A1-F6EECF244321}">
                <p14:modId xmlns:p14="http://schemas.microsoft.com/office/powerpoint/2010/main" val="1189420415"/>
              </p:ext>
            </p:extLst>
          </p:nvPr>
        </p:nvGraphicFramePr>
        <p:xfrm>
          <a:off x="1775520" y="1447800"/>
          <a:ext cx="9505055" cy="4028440"/>
        </p:xfrm>
        <a:graphic>
          <a:graphicData uri="http://schemas.openxmlformats.org/drawingml/2006/table">
            <a:tbl>
              <a:tblPr firstRow="1" bandRow="1">
                <a:tableStyleId>{5C22544A-7EE6-4342-B048-85BDC9FD1C3A}</a:tableStyleId>
              </a:tblPr>
              <a:tblGrid>
                <a:gridCol w="624421">
                  <a:extLst>
                    <a:ext uri="{9D8B030D-6E8A-4147-A177-3AD203B41FA5}">
                      <a16:colId xmlns:a16="http://schemas.microsoft.com/office/drawing/2014/main" val="3107822706"/>
                    </a:ext>
                  </a:extLst>
                </a:gridCol>
                <a:gridCol w="5966680">
                  <a:extLst>
                    <a:ext uri="{9D8B030D-6E8A-4147-A177-3AD203B41FA5}">
                      <a16:colId xmlns:a16="http://schemas.microsoft.com/office/drawing/2014/main" val="2081163658"/>
                    </a:ext>
                  </a:extLst>
                </a:gridCol>
                <a:gridCol w="485659">
                  <a:extLst>
                    <a:ext uri="{9D8B030D-6E8A-4147-A177-3AD203B41FA5}">
                      <a16:colId xmlns:a16="http://schemas.microsoft.com/office/drawing/2014/main" val="1549247575"/>
                    </a:ext>
                  </a:extLst>
                </a:gridCol>
                <a:gridCol w="485659">
                  <a:extLst>
                    <a:ext uri="{9D8B030D-6E8A-4147-A177-3AD203B41FA5}">
                      <a16:colId xmlns:a16="http://schemas.microsoft.com/office/drawing/2014/main" val="9193170"/>
                    </a:ext>
                  </a:extLst>
                </a:gridCol>
                <a:gridCol w="485659">
                  <a:extLst>
                    <a:ext uri="{9D8B030D-6E8A-4147-A177-3AD203B41FA5}">
                      <a16:colId xmlns:a16="http://schemas.microsoft.com/office/drawing/2014/main" val="880764453"/>
                    </a:ext>
                  </a:extLst>
                </a:gridCol>
                <a:gridCol w="485659">
                  <a:extLst>
                    <a:ext uri="{9D8B030D-6E8A-4147-A177-3AD203B41FA5}">
                      <a16:colId xmlns:a16="http://schemas.microsoft.com/office/drawing/2014/main" val="2460925049"/>
                    </a:ext>
                  </a:extLst>
                </a:gridCol>
                <a:gridCol w="485659">
                  <a:extLst>
                    <a:ext uri="{9D8B030D-6E8A-4147-A177-3AD203B41FA5}">
                      <a16:colId xmlns:a16="http://schemas.microsoft.com/office/drawing/2014/main" val="2367875431"/>
                    </a:ext>
                  </a:extLst>
                </a:gridCol>
                <a:gridCol w="485659">
                  <a:extLst>
                    <a:ext uri="{9D8B030D-6E8A-4147-A177-3AD203B41FA5}">
                      <a16:colId xmlns:a16="http://schemas.microsoft.com/office/drawing/2014/main" val="3686785647"/>
                    </a:ext>
                  </a:extLst>
                </a:gridCol>
              </a:tblGrid>
              <a:tr h="370840">
                <a:tc>
                  <a:txBody>
                    <a:bodyPr/>
                    <a:lstStyle/>
                    <a:p>
                      <a:r>
                        <a:rPr lang="en-GB" dirty="0"/>
                        <a:t>BP</a:t>
                      </a:r>
                    </a:p>
                  </a:txBody>
                  <a:tcPr/>
                </a:tc>
                <a:tc>
                  <a:txBody>
                    <a:bodyPr/>
                    <a:lstStyle/>
                    <a:p>
                      <a:r>
                        <a:rPr lang="en-GB" dirty="0"/>
                        <a:t>Topic 1 – Mental wellbeing</a:t>
                      </a:r>
                    </a:p>
                  </a:txBody>
                  <a:tcPr/>
                </a:tc>
                <a:tc>
                  <a:txBody>
                    <a:bodyPr/>
                    <a:lstStyle/>
                    <a:p>
                      <a:r>
                        <a:rPr lang="en-GB" dirty="0"/>
                        <a:t>Y1</a:t>
                      </a:r>
                    </a:p>
                  </a:txBody>
                  <a:tcPr/>
                </a:tc>
                <a:tc>
                  <a:txBody>
                    <a:bodyPr/>
                    <a:lstStyle/>
                    <a:p>
                      <a:r>
                        <a:rPr lang="en-GB" dirty="0"/>
                        <a:t>Y2</a:t>
                      </a:r>
                    </a:p>
                  </a:txBody>
                  <a:tcPr/>
                </a:tc>
                <a:tc>
                  <a:txBody>
                    <a:bodyPr/>
                    <a:lstStyle/>
                    <a:p>
                      <a:r>
                        <a:rPr lang="en-GB" dirty="0"/>
                        <a:t>Y3</a:t>
                      </a:r>
                    </a:p>
                  </a:txBody>
                  <a:tcPr/>
                </a:tc>
                <a:tc>
                  <a:txBody>
                    <a:bodyPr/>
                    <a:lstStyle/>
                    <a:p>
                      <a:r>
                        <a:rPr lang="en-GB" dirty="0"/>
                        <a:t>Y4</a:t>
                      </a:r>
                    </a:p>
                  </a:txBody>
                  <a:tcPr/>
                </a:tc>
                <a:tc>
                  <a:txBody>
                    <a:bodyPr/>
                    <a:lstStyle/>
                    <a:p>
                      <a:r>
                        <a:rPr lang="en-GB" dirty="0"/>
                        <a:t>Y5</a:t>
                      </a:r>
                    </a:p>
                  </a:txBody>
                  <a:tcPr/>
                </a:tc>
                <a:tc>
                  <a:txBody>
                    <a:bodyPr/>
                    <a:lstStyle/>
                    <a:p>
                      <a:r>
                        <a:rPr lang="en-GB" dirty="0"/>
                        <a:t>Y6</a:t>
                      </a:r>
                    </a:p>
                  </a:txBody>
                  <a:tcPr/>
                </a:tc>
                <a:extLst>
                  <a:ext uri="{0D108BD9-81ED-4DB2-BD59-A6C34878D82A}">
                    <a16:rowId xmlns:a16="http://schemas.microsoft.com/office/drawing/2014/main" val="3231826599"/>
                  </a:ext>
                </a:extLst>
              </a:tr>
              <a:tr h="370840">
                <a:tc>
                  <a:txBody>
                    <a:bodyPr/>
                    <a:lstStyle/>
                    <a:p>
                      <a:r>
                        <a:rPr lang="en-GB" dirty="0"/>
                        <a:t>1</a:t>
                      </a:r>
                    </a:p>
                  </a:txBody>
                  <a:tcPr/>
                </a:tc>
                <a:tc>
                  <a:txBody>
                    <a:bodyPr/>
                    <a:lstStyle/>
                    <a:p>
                      <a:r>
                        <a:rPr lang="en-GB" dirty="0"/>
                        <a:t>Mental wellbeing is a normal part of daily life, in the same way as physical health.</a:t>
                      </a:r>
                    </a:p>
                  </a:txBody>
                  <a:tcPr/>
                </a:tc>
                <a:tc>
                  <a:txBody>
                    <a:bodyPr/>
                    <a:lstStyle/>
                    <a:p>
                      <a:endParaRPr lang="en-GB" dirty="0"/>
                    </a:p>
                  </a:txBody>
                  <a:tcPr/>
                </a:tc>
                <a:tc>
                  <a:txBody>
                    <a:bodyPr/>
                    <a:lstStyle/>
                    <a:p>
                      <a:endParaRPr lang="en-GB" dirty="0"/>
                    </a:p>
                  </a:txBody>
                  <a:tcPr/>
                </a:tc>
                <a:tc>
                  <a:txBody>
                    <a:bodyPr/>
                    <a:lstStyle/>
                    <a:p>
                      <a:r>
                        <a:rPr lang="en-GB" dirty="0"/>
                        <a:t>1, 2</a:t>
                      </a:r>
                    </a:p>
                  </a:txBody>
                  <a:tcPr/>
                </a:tc>
                <a:tc>
                  <a:txBody>
                    <a:bodyPr/>
                    <a:lstStyle/>
                    <a:p>
                      <a:r>
                        <a:rPr lang="en-GB" dirty="0"/>
                        <a:t>8</a:t>
                      </a:r>
                    </a:p>
                  </a:txBody>
                  <a:tcPr/>
                </a:tc>
                <a:tc>
                  <a:txBody>
                    <a:bodyPr/>
                    <a:lstStyle/>
                    <a:p>
                      <a:r>
                        <a:rPr lang="en-GB" dirty="0"/>
                        <a:t>3</a:t>
                      </a:r>
                    </a:p>
                  </a:txBody>
                  <a:tcPr/>
                </a:tc>
                <a:tc>
                  <a:txBody>
                    <a:bodyPr/>
                    <a:lstStyle/>
                    <a:p>
                      <a:r>
                        <a:rPr lang="en-GB" dirty="0"/>
                        <a:t>3</a:t>
                      </a:r>
                    </a:p>
                  </a:txBody>
                  <a:tcPr/>
                </a:tc>
                <a:extLst>
                  <a:ext uri="{0D108BD9-81ED-4DB2-BD59-A6C34878D82A}">
                    <a16:rowId xmlns:a16="http://schemas.microsoft.com/office/drawing/2014/main" val="956701346"/>
                  </a:ext>
                </a:extLst>
              </a:tr>
              <a:tr h="370840">
                <a:tc>
                  <a:txBody>
                    <a:bodyPr/>
                    <a:lstStyle/>
                    <a:p>
                      <a:r>
                        <a:rPr lang="en-GB" dirty="0"/>
                        <a:t>2</a:t>
                      </a:r>
                    </a:p>
                  </a:txBody>
                  <a:tcPr/>
                </a:tc>
                <a:tc>
                  <a:txBody>
                    <a:bodyPr/>
                    <a:lstStyle/>
                    <a:p>
                      <a:r>
                        <a:rPr lang="en-GB" dirty="0"/>
                        <a:t>There is a normal range of emotions (e.g. happiness, sadness, anger, fear, surprise, nervousness) and scale of emotions that all humans experience in relation to different experiences and situations.</a:t>
                      </a:r>
                    </a:p>
                  </a:txBody>
                  <a:tcPr/>
                </a:tc>
                <a:tc>
                  <a:txBody>
                    <a:bodyPr/>
                    <a:lstStyle/>
                    <a:p>
                      <a:r>
                        <a:rPr lang="en-GB" dirty="0"/>
                        <a:t>4, 5, 10</a:t>
                      </a:r>
                    </a:p>
                  </a:txBody>
                  <a:tcPr/>
                </a:tc>
                <a:tc>
                  <a:txBody>
                    <a:bodyPr/>
                    <a:lstStyle/>
                    <a:p>
                      <a:r>
                        <a:rPr lang="en-GB" dirty="0"/>
                        <a:t>5</a:t>
                      </a:r>
                    </a:p>
                  </a:txBody>
                  <a:tcPr/>
                </a:tc>
                <a:tc>
                  <a:txBody>
                    <a:bodyPr/>
                    <a:lstStyle/>
                    <a:p>
                      <a:r>
                        <a:rPr lang="en-GB" dirty="0"/>
                        <a:t>8</a:t>
                      </a:r>
                    </a:p>
                  </a:txBody>
                  <a:tcPr/>
                </a:tc>
                <a:tc>
                  <a:txBody>
                    <a:bodyPr/>
                    <a:lstStyle/>
                    <a:p>
                      <a:r>
                        <a:rPr lang="en-GB" dirty="0"/>
                        <a:t>1,2,13</a:t>
                      </a:r>
                    </a:p>
                  </a:txBody>
                  <a:tcPr/>
                </a:tc>
                <a:tc>
                  <a:txBody>
                    <a:bodyPr/>
                    <a:lstStyle/>
                    <a:p>
                      <a:r>
                        <a:rPr lang="en-GB" dirty="0"/>
                        <a:t>9</a:t>
                      </a:r>
                    </a:p>
                  </a:txBody>
                  <a:tcPr/>
                </a:tc>
                <a:tc>
                  <a:txBody>
                    <a:bodyPr/>
                    <a:lstStyle/>
                    <a:p>
                      <a:r>
                        <a:rPr lang="en-GB" dirty="0"/>
                        <a:t>4</a:t>
                      </a:r>
                    </a:p>
                  </a:txBody>
                  <a:tcPr/>
                </a:tc>
                <a:extLst>
                  <a:ext uri="{0D108BD9-81ED-4DB2-BD59-A6C34878D82A}">
                    <a16:rowId xmlns:a16="http://schemas.microsoft.com/office/drawing/2014/main" val="2633167808"/>
                  </a:ext>
                </a:extLst>
              </a:tr>
              <a:tr h="370840">
                <a:tc>
                  <a:txBody>
                    <a:bodyPr/>
                    <a:lstStyle/>
                    <a:p>
                      <a:r>
                        <a:rPr lang="en-GB" dirty="0"/>
                        <a:t>3</a:t>
                      </a:r>
                    </a:p>
                  </a:txBody>
                  <a:tcPr/>
                </a:tc>
                <a:tc>
                  <a:txBody>
                    <a:bodyPr/>
                    <a:lstStyle/>
                    <a:p>
                      <a:r>
                        <a:rPr lang="en-GB" dirty="0"/>
                        <a:t>To recognise and talk about their emotions, including having a varied vocabulary of words to use when talking about their own and others’ feelings.</a:t>
                      </a:r>
                    </a:p>
                  </a:txBody>
                  <a:tcPr/>
                </a:tc>
                <a:tc>
                  <a:txBody>
                    <a:bodyPr/>
                    <a:lstStyle/>
                    <a:p>
                      <a:r>
                        <a:rPr lang="en-GB" dirty="0"/>
                        <a:t>4, 5, 10</a:t>
                      </a:r>
                    </a:p>
                  </a:txBody>
                  <a:tcPr/>
                </a:tc>
                <a:tc>
                  <a:txBody>
                    <a:bodyPr/>
                    <a:lstStyle/>
                    <a:p>
                      <a:r>
                        <a:rPr lang="en-GB" dirty="0"/>
                        <a:t>5</a:t>
                      </a:r>
                    </a:p>
                  </a:txBody>
                  <a:tcPr/>
                </a:tc>
                <a:tc>
                  <a:txBody>
                    <a:bodyPr/>
                    <a:lstStyle/>
                    <a:p>
                      <a:endParaRPr lang="en-GB" dirty="0"/>
                    </a:p>
                  </a:txBody>
                  <a:tcPr/>
                </a:tc>
                <a:tc>
                  <a:txBody>
                    <a:bodyPr/>
                    <a:lstStyle/>
                    <a:p>
                      <a:r>
                        <a:rPr lang="en-GB" dirty="0"/>
                        <a:t>1,2,8</a:t>
                      </a:r>
                    </a:p>
                  </a:txBody>
                  <a:tcPr/>
                </a:tc>
                <a:tc>
                  <a:txBody>
                    <a:bodyPr/>
                    <a:lstStyle/>
                    <a:p>
                      <a:r>
                        <a:rPr lang="en-GB" dirty="0"/>
                        <a:t>3,9</a:t>
                      </a:r>
                    </a:p>
                  </a:txBody>
                  <a:tcPr/>
                </a:tc>
                <a:tc>
                  <a:txBody>
                    <a:bodyPr/>
                    <a:lstStyle/>
                    <a:p>
                      <a:r>
                        <a:rPr lang="en-GB" dirty="0"/>
                        <a:t>4</a:t>
                      </a:r>
                    </a:p>
                  </a:txBody>
                  <a:tcPr/>
                </a:tc>
                <a:extLst>
                  <a:ext uri="{0D108BD9-81ED-4DB2-BD59-A6C34878D82A}">
                    <a16:rowId xmlns:a16="http://schemas.microsoft.com/office/drawing/2014/main" val="3745545452"/>
                  </a:ext>
                </a:extLst>
              </a:tr>
              <a:tr h="370840">
                <a:tc>
                  <a:txBody>
                    <a:bodyPr/>
                    <a:lstStyle/>
                    <a:p>
                      <a:r>
                        <a:rPr lang="en-GB" dirty="0"/>
                        <a:t>4</a:t>
                      </a:r>
                    </a:p>
                  </a:txBody>
                  <a:tcPr/>
                </a:tc>
                <a:tc>
                  <a:txBody>
                    <a:bodyPr/>
                    <a:lstStyle/>
                    <a:p>
                      <a:r>
                        <a:rPr lang="en-GB" dirty="0"/>
                        <a:t>To judge whether what they are feeling and how they are behaving is appropriate and proportionate.</a:t>
                      </a:r>
                    </a:p>
                  </a:txBody>
                  <a:tcPr/>
                </a:tc>
                <a:tc>
                  <a:txBody>
                    <a:bodyPr/>
                    <a:lstStyle/>
                    <a:p>
                      <a:r>
                        <a:rPr lang="en-GB" dirty="0"/>
                        <a:t>5</a:t>
                      </a:r>
                    </a:p>
                  </a:txBody>
                  <a:tcPr/>
                </a:tc>
                <a:tc>
                  <a:txBody>
                    <a:bodyPr/>
                    <a:lstStyle/>
                    <a:p>
                      <a:r>
                        <a:rPr lang="en-GB" dirty="0"/>
                        <a:t>5, 6</a:t>
                      </a:r>
                    </a:p>
                  </a:txBody>
                  <a:tcPr/>
                </a:tc>
                <a:tc>
                  <a:txBody>
                    <a:bodyPr/>
                    <a:lstStyle/>
                    <a:p>
                      <a:endParaRPr lang="en-GB" dirty="0"/>
                    </a:p>
                  </a:txBody>
                  <a:tcPr/>
                </a:tc>
                <a:tc>
                  <a:txBody>
                    <a:bodyPr/>
                    <a:lstStyle/>
                    <a:p>
                      <a:r>
                        <a:rPr lang="en-GB" dirty="0"/>
                        <a:t>1,2,5</a:t>
                      </a:r>
                    </a:p>
                  </a:txBody>
                  <a:tcPr/>
                </a:tc>
                <a:tc>
                  <a:txBody>
                    <a:bodyPr/>
                    <a:lstStyle/>
                    <a:p>
                      <a:r>
                        <a:rPr lang="en-GB" dirty="0"/>
                        <a:t>3.9</a:t>
                      </a:r>
                    </a:p>
                  </a:txBody>
                  <a:tcPr/>
                </a:tc>
                <a:tc>
                  <a:txBody>
                    <a:bodyPr/>
                    <a:lstStyle/>
                    <a:p>
                      <a:endParaRPr lang="en-GB" dirty="0"/>
                    </a:p>
                  </a:txBody>
                  <a:tcPr/>
                </a:tc>
                <a:extLst>
                  <a:ext uri="{0D108BD9-81ED-4DB2-BD59-A6C34878D82A}">
                    <a16:rowId xmlns:a16="http://schemas.microsoft.com/office/drawing/2014/main" val="1538507480"/>
                  </a:ext>
                </a:extLst>
              </a:tr>
            </a:tbl>
          </a:graphicData>
        </a:graphic>
      </p:graphicFrame>
      <p:sp>
        <p:nvSpPr>
          <p:cNvPr id="4" name="Footer Placeholder 3">
            <a:extLst>
              <a:ext uri="{FF2B5EF4-FFF2-40B4-BE49-F238E27FC236}">
                <a16:creationId xmlns:a16="http://schemas.microsoft.com/office/drawing/2014/main" id="{2D509FF8-1FA7-4B0C-896E-5C84371C9B13}"/>
              </a:ext>
            </a:extLst>
          </p:cNvPr>
          <p:cNvSpPr>
            <a:spLocks noGrp="1"/>
          </p:cNvSpPr>
          <p:nvPr>
            <p:ph type="ftr" sz="quarter" idx="11"/>
          </p:nvPr>
        </p:nvSpPr>
        <p:spPr/>
        <p:txBody>
          <a:bodyPr/>
          <a:lstStyle/>
          <a:p>
            <a:r>
              <a:rPr lang="en-US"/>
              <a:t>Copyright Entwine Education 2019</a:t>
            </a:r>
            <a:endParaRPr lang="en-US" dirty="0"/>
          </a:p>
        </p:txBody>
      </p:sp>
    </p:spTree>
    <p:extLst>
      <p:ext uri="{BB962C8B-B14F-4D97-AF65-F5344CB8AC3E}">
        <p14:creationId xmlns:p14="http://schemas.microsoft.com/office/powerpoint/2010/main" val="10796792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B0DF55-0CB4-4681-8FF5-D65C593435DA}"/>
              </a:ext>
            </a:extLst>
          </p:cNvPr>
          <p:cNvSpPr>
            <a:spLocks noGrp="1"/>
          </p:cNvSpPr>
          <p:nvPr>
            <p:ph type="title"/>
          </p:nvPr>
        </p:nvSpPr>
        <p:spPr>
          <a:xfrm>
            <a:off x="1775520" y="365126"/>
            <a:ext cx="8892480" cy="1082674"/>
          </a:xfrm>
        </p:spPr>
        <p:txBody>
          <a:bodyPr>
            <a:normAutofit/>
          </a:bodyPr>
          <a:lstStyle/>
          <a:p>
            <a:r>
              <a:rPr lang="en-GB" dirty="0">
                <a:solidFill>
                  <a:srgbClr val="404040"/>
                </a:solidFill>
              </a:rPr>
              <a:t>Physical health and mental wellbeing education</a:t>
            </a:r>
            <a:endParaRPr lang="en-GB" dirty="0"/>
          </a:p>
        </p:txBody>
      </p:sp>
      <p:graphicFrame>
        <p:nvGraphicFramePr>
          <p:cNvPr id="3" name="Table 2">
            <a:extLst>
              <a:ext uri="{FF2B5EF4-FFF2-40B4-BE49-F238E27FC236}">
                <a16:creationId xmlns:a16="http://schemas.microsoft.com/office/drawing/2014/main" id="{65EDFC83-3EE1-4811-A9F7-080611D19754}"/>
              </a:ext>
            </a:extLst>
          </p:cNvPr>
          <p:cNvGraphicFramePr>
            <a:graphicFrameLocks noGrp="1"/>
          </p:cNvGraphicFramePr>
          <p:nvPr>
            <p:extLst>
              <p:ext uri="{D42A27DB-BD31-4B8C-83A1-F6EECF244321}">
                <p14:modId xmlns:p14="http://schemas.microsoft.com/office/powerpoint/2010/main" val="961809213"/>
              </p:ext>
            </p:extLst>
          </p:nvPr>
        </p:nvGraphicFramePr>
        <p:xfrm>
          <a:off x="1775520" y="1447800"/>
          <a:ext cx="9505055" cy="3754120"/>
        </p:xfrm>
        <a:graphic>
          <a:graphicData uri="http://schemas.openxmlformats.org/drawingml/2006/table">
            <a:tbl>
              <a:tblPr firstRow="1" bandRow="1">
                <a:tableStyleId>{5C22544A-7EE6-4342-B048-85BDC9FD1C3A}</a:tableStyleId>
              </a:tblPr>
              <a:tblGrid>
                <a:gridCol w="624421">
                  <a:extLst>
                    <a:ext uri="{9D8B030D-6E8A-4147-A177-3AD203B41FA5}">
                      <a16:colId xmlns:a16="http://schemas.microsoft.com/office/drawing/2014/main" val="3107822706"/>
                    </a:ext>
                  </a:extLst>
                </a:gridCol>
                <a:gridCol w="5966680">
                  <a:extLst>
                    <a:ext uri="{9D8B030D-6E8A-4147-A177-3AD203B41FA5}">
                      <a16:colId xmlns:a16="http://schemas.microsoft.com/office/drawing/2014/main" val="2081163658"/>
                    </a:ext>
                  </a:extLst>
                </a:gridCol>
                <a:gridCol w="485659">
                  <a:extLst>
                    <a:ext uri="{9D8B030D-6E8A-4147-A177-3AD203B41FA5}">
                      <a16:colId xmlns:a16="http://schemas.microsoft.com/office/drawing/2014/main" val="1549247575"/>
                    </a:ext>
                  </a:extLst>
                </a:gridCol>
                <a:gridCol w="485659">
                  <a:extLst>
                    <a:ext uri="{9D8B030D-6E8A-4147-A177-3AD203B41FA5}">
                      <a16:colId xmlns:a16="http://schemas.microsoft.com/office/drawing/2014/main" val="9193170"/>
                    </a:ext>
                  </a:extLst>
                </a:gridCol>
                <a:gridCol w="485659">
                  <a:extLst>
                    <a:ext uri="{9D8B030D-6E8A-4147-A177-3AD203B41FA5}">
                      <a16:colId xmlns:a16="http://schemas.microsoft.com/office/drawing/2014/main" val="880764453"/>
                    </a:ext>
                  </a:extLst>
                </a:gridCol>
                <a:gridCol w="485659">
                  <a:extLst>
                    <a:ext uri="{9D8B030D-6E8A-4147-A177-3AD203B41FA5}">
                      <a16:colId xmlns:a16="http://schemas.microsoft.com/office/drawing/2014/main" val="2460925049"/>
                    </a:ext>
                  </a:extLst>
                </a:gridCol>
                <a:gridCol w="485659">
                  <a:extLst>
                    <a:ext uri="{9D8B030D-6E8A-4147-A177-3AD203B41FA5}">
                      <a16:colId xmlns:a16="http://schemas.microsoft.com/office/drawing/2014/main" val="2367875431"/>
                    </a:ext>
                  </a:extLst>
                </a:gridCol>
                <a:gridCol w="485659">
                  <a:extLst>
                    <a:ext uri="{9D8B030D-6E8A-4147-A177-3AD203B41FA5}">
                      <a16:colId xmlns:a16="http://schemas.microsoft.com/office/drawing/2014/main" val="3686785647"/>
                    </a:ext>
                  </a:extLst>
                </a:gridCol>
              </a:tblGrid>
              <a:tr h="370840">
                <a:tc>
                  <a:txBody>
                    <a:bodyPr/>
                    <a:lstStyle/>
                    <a:p>
                      <a:r>
                        <a:rPr lang="en-GB" dirty="0"/>
                        <a:t>BP</a:t>
                      </a:r>
                    </a:p>
                  </a:txBody>
                  <a:tcPr/>
                </a:tc>
                <a:tc>
                  <a:txBody>
                    <a:bodyPr/>
                    <a:lstStyle/>
                    <a:p>
                      <a:r>
                        <a:rPr lang="en-GB" dirty="0"/>
                        <a:t>Topic 1 – Mental wellbeing</a:t>
                      </a:r>
                    </a:p>
                  </a:txBody>
                  <a:tcPr/>
                </a:tc>
                <a:tc>
                  <a:txBody>
                    <a:bodyPr/>
                    <a:lstStyle/>
                    <a:p>
                      <a:r>
                        <a:rPr lang="en-GB" dirty="0"/>
                        <a:t>Y1</a:t>
                      </a:r>
                    </a:p>
                  </a:txBody>
                  <a:tcPr/>
                </a:tc>
                <a:tc>
                  <a:txBody>
                    <a:bodyPr/>
                    <a:lstStyle/>
                    <a:p>
                      <a:r>
                        <a:rPr lang="en-GB" dirty="0"/>
                        <a:t>Y2</a:t>
                      </a:r>
                    </a:p>
                  </a:txBody>
                  <a:tcPr/>
                </a:tc>
                <a:tc>
                  <a:txBody>
                    <a:bodyPr/>
                    <a:lstStyle/>
                    <a:p>
                      <a:r>
                        <a:rPr lang="en-GB" dirty="0"/>
                        <a:t>Y3</a:t>
                      </a:r>
                    </a:p>
                  </a:txBody>
                  <a:tcPr/>
                </a:tc>
                <a:tc>
                  <a:txBody>
                    <a:bodyPr/>
                    <a:lstStyle/>
                    <a:p>
                      <a:r>
                        <a:rPr lang="en-GB" dirty="0"/>
                        <a:t>Y4</a:t>
                      </a:r>
                    </a:p>
                  </a:txBody>
                  <a:tcPr/>
                </a:tc>
                <a:tc>
                  <a:txBody>
                    <a:bodyPr/>
                    <a:lstStyle/>
                    <a:p>
                      <a:r>
                        <a:rPr lang="en-GB" dirty="0"/>
                        <a:t>Y5</a:t>
                      </a:r>
                    </a:p>
                  </a:txBody>
                  <a:tcPr/>
                </a:tc>
                <a:tc>
                  <a:txBody>
                    <a:bodyPr/>
                    <a:lstStyle/>
                    <a:p>
                      <a:r>
                        <a:rPr lang="en-GB" dirty="0"/>
                        <a:t>Y6</a:t>
                      </a:r>
                    </a:p>
                  </a:txBody>
                  <a:tcPr/>
                </a:tc>
                <a:extLst>
                  <a:ext uri="{0D108BD9-81ED-4DB2-BD59-A6C34878D82A}">
                    <a16:rowId xmlns:a16="http://schemas.microsoft.com/office/drawing/2014/main" val="3231826599"/>
                  </a:ext>
                </a:extLst>
              </a:tr>
              <a:tr h="370840">
                <a:tc>
                  <a:txBody>
                    <a:bodyPr/>
                    <a:lstStyle/>
                    <a:p>
                      <a:r>
                        <a:rPr lang="en-GB" dirty="0"/>
                        <a:t>5</a:t>
                      </a:r>
                    </a:p>
                  </a:txBody>
                  <a:tcPr/>
                </a:tc>
                <a:tc>
                  <a:txBody>
                    <a:bodyPr/>
                    <a:lstStyle/>
                    <a:p>
                      <a:r>
                        <a:rPr lang="en-GB" dirty="0"/>
                        <a:t>Benefits of physical exercise, time outdoors, community participation, voluntary and service based activity on mental wellbeing and happiness.</a:t>
                      </a:r>
                    </a:p>
                  </a:txBody>
                  <a:tcPr/>
                </a:tc>
                <a:tc>
                  <a:txBody>
                    <a:bodyPr/>
                    <a:lstStyle/>
                    <a:p>
                      <a:r>
                        <a:rPr lang="en-GB" dirty="0"/>
                        <a:t>4, 5</a:t>
                      </a:r>
                    </a:p>
                  </a:txBody>
                  <a:tcPr/>
                </a:tc>
                <a:tc>
                  <a:txBody>
                    <a:bodyPr/>
                    <a:lstStyle/>
                    <a:p>
                      <a:r>
                        <a:rPr lang="en-GB" dirty="0"/>
                        <a:t>5</a:t>
                      </a:r>
                    </a:p>
                  </a:txBody>
                  <a:tcPr/>
                </a:tc>
                <a:tc>
                  <a:txBody>
                    <a:bodyPr/>
                    <a:lstStyle/>
                    <a:p>
                      <a:r>
                        <a:rPr lang="en-GB" dirty="0"/>
                        <a:t>1</a:t>
                      </a:r>
                    </a:p>
                  </a:txBody>
                  <a:tcPr/>
                </a:tc>
                <a:tc>
                  <a:txBody>
                    <a:bodyPr/>
                    <a:lstStyle/>
                    <a:p>
                      <a:r>
                        <a:rPr lang="en-GB" dirty="0"/>
                        <a:t>161718</a:t>
                      </a:r>
                    </a:p>
                  </a:txBody>
                  <a:tcPr/>
                </a:tc>
                <a:tc>
                  <a:txBody>
                    <a:bodyPr/>
                    <a:lstStyle/>
                    <a:p>
                      <a:endParaRPr lang="en-GB" dirty="0"/>
                    </a:p>
                  </a:txBody>
                  <a:tcPr/>
                </a:tc>
                <a:tc>
                  <a:txBody>
                    <a:bodyPr/>
                    <a:lstStyle/>
                    <a:p>
                      <a:r>
                        <a:rPr lang="en-GB" dirty="0"/>
                        <a:t>3</a:t>
                      </a:r>
                    </a:p>
                  </a:txBody>
                  <a:tcPr/>
                </a:tc>
                <a:extLst>
                  <a:ext uri="{0D108BD9-81ED-4DB2-BD59-A6C34878D82A}">
                    <a16:rowId xmlns:a16="http://schemas.microsoft.com/office/drawing/2014/main" val="956701346"/>
                  </a:ext>
                </a:extLst>
              </a:tr>
              <a:tr h="370840">
                <a:tc>
                  <a:txBody>
                    <a:bodyPr/>
                    <a:lstStyle/>
                    <a:p>
                      <a:r>
                        <a:rPr lang="en-GB" dirty="0"/>
                        <a:t>6</a:t>
                      </a:r>
                    </a:p>
                  </a:txBody>
                  <a:tcPr/>
                </a:tc>
                <a:tc>
                  <a:txBody>
                    <a:bodyPr/>
                    <a:lstStyle/>
                    <a:p>
                      <a:r>
                        <a:rPr lang="en-GB" dirty="0"/>
                        <a:t>Simple self-care techniques, including the impact of relaxation, time spent with friends and family and the benefits of hobbies and interests.</a:t>
                      </a:r>
                    </a:p>
                  </a:txBody>
                  <a:tcPr/>
                </a:tc>
                <a:tc>
                  <a:txBody>
                    <a:bodyPr/>
                    <a:lstStyle/>
                    <a:p>
                      <a:r>
                        <a:rPr lang="en-GB" dirty="0"/>
                        <a:t>4, 5</a:t>
                      </a:r>
                    </a:p>
                  </a:txBody>
                  <a:tcPr/>
                </a:tc>
                <a:tc>
                  <a:txBody>
                    <a:bodyPr/>
                    <a:lstStyle/>
                    <a:p>
                      <a:r>
                        <a:rPr lang="en-GB" dirty="0"/>
                        <a:t>5</a:t>
                      </a:r>
                    </a:p>
                  </a:txBody>
                  <a:tcPr/>
                </a:tc>
                <a:tc>
                  <a:txBody>
                    <a:bodyPr/>
                    <a:lstStyle/>
                    <a:p>
                      <a:r>
                        <a:rPr lang="en-GB" dirty="0"/>
                        <a:t>2</a:t>
                      </a:r>
                    </a:p>
                  </a:txBody>
                  <a:tcPr/>
                </a:tc>
                <a:tc>
                  <a:txBody>
                    <a:bodyPr/>
                    <a:lstStyle/>
                    <a:p>
                      <a:r>
                        <a:rPr lang="en-GB" dirty="0"/>
                        <a:t>8</a:t>
                      </a:r>
                    </a:p>
                  </a:txBody>
                  <a:tcPr/>
                </a:tc>
                <a:tc>
                  <a:txBody>
                    <a:bodyPr/>
                    <a:lstStyle/>
                    <a:p>
                      <a:r>
                        <a:rPr lang="en-GB" dirty="0"/>
                        <a:t>3</a:t>
                      </a:r>
                    </a:p>
                  </a:txBody>
                  <a:tcPr/>
                </a:tc>
                <a:tc>
                  <a:txBody>
                    <a:bodyPr/>
                    <a:lstStyle/>
                    <a:p>
                      <a:r>
                        <a:rPr lang="en-GB" dirty="0"/>
                        <a:t>3,4</a:t>
                      </a:r>
                    </a:p>
                  </a:txBody>
                  <a:tcPr/>
                </a:tc>
                <a:extLst>
                  <a:ext uri="{0D108BD9-81ED-4DB2-BD59-A6C34878D82A}">
                    <a16:rowId xmlns:a16="http://schemas.microsoft.com/office/drawing/2014/main" val="2633167808"/>
                  </a:ext>
                </a:extLst>
              </a:tr>
              <a:tr h="370840">
                <a:tc>
                  <a:txBody>
                    <a:bodyPr/>
                    <a:lstStyle/>
                    <a:p>
                      <a:r>
                        <a:rPr lang="en-GB" dirty="0"/>
                        <a:t>7</a:t>
                      </a:r>
                    </a:p>
                  </a:txBody>
                  <a:tcPr/>
                </a:tc>
                <a:tc>
                  <a:txBody>
                    <a:bodyPr/>
                    <a:lstStyle/>
                    <a:p>
                      <a:r>
                        <a:rPr lang="en-GB" dirty="0"/>
                        <a:t>Isolation and loneliness can affect children and that it is very important for children to discuss their feelings with an adult and seek support.</a:t>
                      </a:r>
                    </a:p>
                  </a:txBody>
                  <a:tcPr/>
                </a:tc>
                <a:tc>
                  <a:txBody>
                    <a:bodyPr/>
                    <a:lstStyle/>
                    <a:p>
                      <a:r>
                        <a:rPr lang="en-GB" dirty="0"/>
                        <a:t>4, 5, 10</a:t>
                      </a:r>
                    </a:p>
                  </a:txBody>
                  <a:tcPr/>
                </a:tc>
                <a:tc>
                  <a:txBody>
                    <a:bodyPr/>
                    <a:lstStyle/>
                    <a:p>
                      <a:endParaRPr lang="en-GB" dirty="0"/>
                    </a:p>
                  </a:txBody>
                  <a:tcPr/>
                </a:tc>
                <a:tc>
                  <a:txBody>
                    <a:bodyPr/>
                    <a:lstStyle/>
                    <a:p>
                      <a:endParaRPr lang="en-GB" dirty="0"/>
                    </a:p>
                  </a:txBody>
                  <a:tcPr/>
                </a:tc>
                <a:tc>
                  <a:txBody>
                    <a:bodyPr/>
                    <a:lstStyle/>
                    <a:p>
                      <a:r>
                        <a:rPr lang="en-GB" dirty="0"/>
                        <a:t>1,8</a:t>
                      </a:r>
                    </a:p>
                  </a:txBody>
                  <a:tcPr/>
                </a:tc>
                <a:tc>
                  <a:txBody>
                    <a:bodyPr/>
                    <a:lstStyle/>
                    <a:p>
                      <a:r>
                        <a:rPr lang="en-GB" dirty="0"/>
                        <a:t>3.9</a:t>
                      </a:r>
                    </a:p>
                    <a:p>
                      <a:r>
                        <a:rPr lang="en-GB" dirty="0"/>
                        <a:t>10</a:t>
                      </a:r>
                    </a:p>
                  </a:txBody>
                  <a:tcPr/>
                </a:tc>
                <a:tc>
                  <a:txBody>
                    <a:bodyPr/>
                    <a:lstStyle/>
                    <a:p>
                      <a:r>
                        <a:rPr lang="en-GB" dirty="0"/>
                        <a:t>3</a:t>
                      </a:r>
                    </a:p>
                  </a:txBody>
                  <a:tcPr/>
                </a:tc>
                <a:extLst>
                  <a:ext uri="{0D108BD9-81ED-4DB2-BD59-A6C34878D82A}">
                    <a16:rowId xmlns:a16="http://schemas.microsoft.com/office/drawing/2014/main" val="3745545452"/>
                  </a:ext>
                </a:extLst>
              </a:tr>
              <a:tr h="370840">
                <a:tc>
                  <a:txBody>
                    <a:bodyPr/>
                    <a:lstStyle/>
                    <a:p>
                      <a:r>
                        <a:rPr lang="en-GB" dirty="0"/>
                        <a:t>8</a:t>
                      </a:r>
                    </a:p>
                  </a:txBody>
                  <a:tcPr/>
                </a:tc>
                <a:tc>
                  <a:txBody>
                    <a:bodyPr/>
                    <a:lstStyle/>
                    <a:p>
                      <a:r>
                        <a:rPr lang="en-GB" dirty="0"/>
                        <a:t>Bullying (including cyberbullying) has a negative and often lasting impact on mental wellbeing.</a:t>
                      </a:r>
                    </a:p>
                  </a:txBody>
                  <a:tcPr/>
                </a:tc>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r>
                        <a:rPr lang="en-GB" dirty="0"/>
                        <a:t>7</a:t>
                      </a:r>
                    </a:p>
                  </a:txBody>
                  <a:tcPr/>
                </a:tc>
                <a:tc>
                  <a:txBody>
                    <a:bodyPr/>
                    <a:lstStyle/>
                    <a:p>
                      <a:r>
                        <a:rPr lang="en-GB" dirty="0"/>
                        <a:t>3</a:t>
                      </a:r>
                    </a:p>
                  </a:txBody>
                  <a:tcPr/>
                </a:tc>
                <a:extLst>
                  <a:ext uri="{0D108BD9-81ED-4DB2-BD59-A6C34878D82A}">
                    <a16:rowId xmlns:a16="http://schemas.microsoft.com/office/drawing/2014/main" val="1538507480"/>
                  </a:ext>
                </a:extLst>
              </a:tr>
            </a:tbl>
          </a:graphicData>
        </a:graphic>
      </p:graphicFrame>
      <p:sp>
        <p:nvSpPr>
          <p:cNvPr id="4" name="Footer Placeholder 3">
            <a:extLst>
              <a:ext uri="{FF2B5EF4-FFF2-40B4-BE49-F238E27FC236}">
                <a16:creationId xmlns:a16="http://schemas.microsoft.com/office/drawing/2014/main" id="{886373E2-AB64-4205-9A77-B28A250C141F}"/>
              </a:ext>
            </a:extLst>
          </p:cNvPr>
          <p:cNvSpPr>
            <a:spLocks noGrp="1"/>
          </p:cNvSpPr>
          <p:nvPr>
            <p:ph type="ftr" sz="quarter" idx="11"/>
          </p:nvPr>
        </p:nvSpPr>
        <p:spPr/>
        <p:txBody>
          <a:bodyPr/>
          <a:lstStyle/>
          <a:p>
            <a:r>
              <a:rPr lang="en-US"/>
              <a:t>Copyright Entwine Education 2019</a:t>
            </a:r>
            <a:endParaRPr lang="en-US" dirty="0"/>
          </a:p>
        </p:txBody>
      </p:sp>
    </p:spTree>
    <p:extLst>
      <p:ext uri="{BB962C8B-B14F-4D97-AF65-F5344CB8AC3E}">
        <p14:creationId xmlns:p14="http://schemas.microsoft.com/office/powerpoint/2010/main" val="38884492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B0DF55-0CB4-4681-8FF5-D65C593435DA}"/>
              </a:ext>
            </a:extLst>
          </p:cNvPr>
          <p:cNvSpPr>
            <a:spLocks noGrp="1"/>
          </p:cNvSpPr>
          <p:nvPr>
            <p:ph type="title"/>
          </p:nvPr>
        </p:nvSpPr>
        <p:spPr>
          <a:xfrm>
            <a:off x="1775520" y="365126"/>
            <a:ext cx="8892480" cy="1082674"/>
          </a:xfrm>
        </p:spPr>
        <p:txBody>
          <a:bodyPr>
            <a:normAutofit/>
          </a:bodyPr>
          <a:lstStyle/>
          <a:p>
            <a:r>
              <a:rPr lang="en-GB" dirty="0">
                <a:solidFill>
                  <a:srgbClr val="404040"/>
                </a:solidFill>
              </a:rPr>
              <a:t>Physical health and mental wellbeing education</a:t>
            </a:r>
            <a:endParaRPr lang="en-GB" dirty="0"/>
          </a:p>
        </p:txBody>
      </p:sp>
      <p:graphicFrame>
        <p:nvGraphicFramePr>
          <p:cNvPr id="3" name="Table 2">
            <a:extLst>
              <a:ext uri="{FF2B5EF4-FFF2-40B4-BE49-F238E27FC236}">
                <a16:creationId xmlns:a16="http://schemas.microsoft.com/office/drawing/2014/main" id="{65EDFC83-3EE1-4811-A9F7-080611D19754}"/>
              </a:ext>
            </a:extLst>
          </p:cNvPr>
          <p:cNvGraphicFramePr>
            <a:graphicFrameLocks noGrp="1"/>
          </p:cNvGraphicFramePr>
          <p:nvPr>
            <p:extLst>
              <p:ext uri="{D42A27DB-BD31-4B8C-83A1-F6EECF244321}">
                <p14:modId xmlns:p14="http://schemas.microsoft.com/office/powerpoint/2010/main" val="927864502"/>
              </p:ext>
            </p:extLst>
          </p:nvPr>
        </p:nvGraphicFramePr>
        <p:xfrm>
          <a:off x="1775520" y="1447800"/>
          <a:ext cx="9505055" cy="3022600"/>
        </p:xfrm>
        <a:graphic>
          <a:graphicData uri="http://schemas.openxmlformats.org/drawingml/2006/table">
            <a:tbl>
              <a:tblPr firstRow="1" bandRow="1">
                <a:tableStyleId>{5C22544A-7EE6-4342-B048-85BDC9FD1C3A}</a:tableStyleId>
              </a:tblPr>
              <a:tblGrid>
                <a:gridCol w="624421">
                  <a:extLst>
                    <a:ext uri="{9D8B030D-6E8A-4147-A177-3AD203B41FA5}">
                      <a16:colId xmlns:a16="http://schemas.microsoft.com/office/drawing/2014/main" val="3107822706"/>
                    </a:ext>
                  </a:extLst>
                </a:gridCol>
                <a:gridCol w="5966680">
                  <a:extLst>
                    <a:ext uri="{9D8B030D-6E8A-4147-A177-3AD203B41FA5}">
                      <a16:colId xmlns:a16="http://schemas.microsoft.com/office/drawing/2014/main" val="2081163658"/>
                    </a:ext>
                  </a:extLst>
                </a:gridCol>
                <a:gridCol w="485659">
                  <a:extLst>
                    <a:ext uri="{9D8B030D-6E8A-4147-A177-3AD203B41FA5}">
                      <a16:colId xmlns:a16="http://schemas.microsoft.com/office/drawing/2014/main" val="1549247575"/>
                    </a:ext>
                  </a:extLst>
                </a:gridCol>
                <a:gridCol w="485659">
                  <a:extLst>
                    <a:ext uri="{9D8B030D-6E8A-4147-A177-3AD203B41FA5}">
                      <a16:colId xmlns:a16="http://schemas.microsoft.com/office/drawing/2014/main" val="9193170"/>
                    </a:ext>
                  </a:extLst>
                </a:gridCol>
                <a:gridCol w="485659">
                  <a:extLst>
                    <a:ext uri="{9D8B030D-6E8A-4147-A177-3AD203B41FA5}">
                      <a16:colId xmlns:a16="http://schemas.microsoft.com/office/drawing/2014/main" val="880764453"/>
                    </a:ext>
                  </a:extLst>
                </a:gridCol>
                <a:gridCol w="485659">
                  <a:extLst>
                    <a:ext uri="{9D8B030D-6E8A-4147-A177-3AD203B41FA5}">
                      <a16:colId xmlns:a16="http://schemas.microsoft.com/office/drawing/2014/main" val="2460925049"/>
                    </a:ext>
                  </a:extLst>
                </a:gridCol>
                <a:gridCol w="485659">
                  <a:extLst>
                    <a:ext uri="{9D8B030D-6E8A-4147-A177-3AD203B41FA5}">
                      <a16:colId xmlns:a16="http://schemas.microsoft.com/office/drawing/2014/main" val="2367875431"/>
                    </a:ext>
                  </a:extLst>
                </a:gridCol>
                <a:gridCol w="485659">
                  <a:extLst>
                    <a:ext uri="{9D8B030D-6E8A-4147-A177-3AD203B41FA5}">
                      <a16:colId xmlns:a16="http://schemas.microsoft.com/office/drawing/2014/main" val="3686785647"/>
                    </a:ext>
                  </a:extLst>
                </a:gridCol>
              </a:tblGrid>
              <a:tr h="370840">
                <a:tc>
                  <a:txBody>
                    <a:bodyPr/>
                    <a:lstStyle/>
                    <a:p>
                      <a:r>
                        <a:rPr lang="en-GB" dirty="0"/>
                        <a:t>BP</a:t>
                      </a:r>
                    </a:p>
                  </a:txBody>
                  <a:tcPr/>
                </a:tc>
                <a:tc>
                  <a:txBody>
                    <a:bodyPr/>
                    <a:lstStyle/>
                    <a:p>
                      <a:r>
                        <a:rPr lang="en-GB" dirty="0"/>
                        <a:t>Topic 1 – Mental wellbeing</a:t>
                      </a:r>
                    </a:p>
                  </a:txBody>
                  <a:tcPr/>
                </a:tc>
                <a:tc>
                  <a:txBody>
                    <a:bodyPr/>
                    <a:lstStyle/>
                    <a:p>
                      <a:r>
                        <a:rPr lang="en-GB" dirty="0"/>
                        <a:t>Y1</a:t>
                      </a:r>
                    </a:p>
                  </a:txBody>
                  <a:tcPr/>
                </a:tc>
                <a:tc>
                  <a:txBody>
                    <a:bodyPr/>
                    <a:lstStyle/>
                    <a:p>
                      <a:r>
                        <a:rPr lang="en-GB" dirty="0"/>
                        <a:t>Y2</a:t>
                      </a:r>
                    </a:p>
                  </a:txBody>
                  <a:tcPr/>
                </a:tc>
                <a:tc>
                  <a:txBody>
                    <a:bodyPr/>
                    <a:lstStyle/>
                    <a:p>
                      <a:r>
                        <a:rPr lang="en-GB" dirty="0"/>
                        <a:t>Y3</a:t>
                      </a:r>
                    </a:p>
                  </a:txBody>
                  <a:tcPr/>
                </a:tc>
                <a:tc>
                  <a:txBody>
                    <a:bodyPr/>
                    <a:lstStyle/>
                    <a:p>
                      <a:r>
                        <a:rPr lang="en-GB" dirty="0"/>
                        <a:t>Y4</a:t>
                      </a:r>
                    </a:p>
                  </a:txBody>
                  <a:tcPr/>
                </a:tc>
                <a:tc>
                  <a:txBody>
                    <a:bodyPr/>
                    <a:lstStyle/>
                    <a:p>
                      <a:r>
                        <a:rPr lang="en-GB" dirty="0"/>
                        <a:t>Y5</a:t>
                      </a:r>
                    </a:p>
                  </a:txBody>
                  <a:tcPr/>
                </a:tc>
                <a:tc>
                  <a:txBody>
                    <a:bodyPr/>
                    <a:lstStyle/>
                    <a:p>
                      <a:r>
                        <a:rPr lang="en-GB" dirty="0"/>
                        <a:t>Y6</a:t>
                      </a:r>
                    </a:p>
                  </a:txBody>
                  <a:tcPr/>
                </a:tc>
                <a:extLst>
                  <a:ext uri="{0D108BD9-81ED-4DB2-BD59-A6C34878D82A}">
                    <a16:rowId xmlns:a16="http://schemas.microsoft.com/office/drawing/2014/main" val="3231826599"/>
                  </a:ext>
                </a:extLst>
              </a:tr>
              <a:tr h="370840">
                <a:tc>
                  <a:txBody>
                    <a:bodyPr/>
                    <a:lstStyle/>
                    <a:p>
                      <a:r>
                        <a:rPr lang="en-GB" dirty="0"/>
                        <a:t>9</a:t>
                      </a:r>
                    </a:p>
                  </a:txBody>
                  <a:tcPr/>
                </a:tc>
                <a:tc>
                  <a:txBody>
                    <a:bodyPr/>
                    <a:lstStyle/>
                    <a:p>
                      <a:r>
                        <a:rPr lang="en-GB" dirty="0"/>
                        <a:t>Where and how to seek support (including the triggers for support), including whom in school they should speak to if they are worried about their own or someone else’s mental wellbeing or ability to control their emotions (including issues arising online).</a:t>
                      </a:r>
                    </a:p>
                  </a:txBody>
                  <a:tcPr/>
                </a:tc>
                <a:tc>
                  <a:txBody>
                    <a:bodyPr/>
                    <a:lstStyle/>
                    <a:p>
                      <a:r>
                        <a:rPr lang="en-GB" dirty="0"/>
                        <a:t>5, 10</a:t>
                      </a:r>
                    </a:p>
                  </a:txBody>
                  <a:tcPr/>
                </a:tc>
                <a:tc>
                  <a:txBody>
                    <a:bodyPr/>
                    <a:lstStyle/>
                    <a:p>
                      <a:endParaRPr lang="en-GB" dirty="0"/>
                    </a:p>
                  </a:txBody>
                  <a:tcPr/>
                </a:tc>
                <a:tc>
                  <a:txBody>
                    <a:bodyPr/>
                    <a:lstStyle/>
                    <a:p>
                      <a:endParaRPr lang="en-GB" dirty="0"/>
                    </a:p>
                  </a:txBody>
                  <a:tcPr/>
                </a:tc>
                <a:tc>
                  <a:txBody>
                    <a:bodyPr/>
                    <a:lstStyle/>
                    <a:p>
                      <a:r>
                        <a:rPr lang="en-GB" dirty="0"/>
                        <a:t>2,8.13</a:t>
                      </a:r>
                    </a:p>
                  </a:txBody>
                  <a:tcPr/>
                </a:tc>
                <a:tc>
                  <a:txBody>
                    <a:bodyPr/>
                    <a:lstStyle/>
                    <a:p>
                      <a:r>
                        <a:rPr lang="en-GB" dirty="0"/>
                        <a:t>3,9</a:t>
                      </a:r>
                    </a:p>
                  </a:txBody>
                  <a:tcPr/>
                </a:tc>
                <a:tc>
                  <a:txBody>
                    <a:bodyPr/>
                    <a:lstStyle/>
                    <a:p>
                      <a:r>
                        <a:rPr lang="en-GB" dirty="0"/>
                        <a:t>3,4</a:t>
                      </a:r>
                    </a:p>
                  </a:txBody>
                  <a:tcPr/>
                </a:tc>
                <a:extLst>
                  <a:ext uri="{0D108BD9-81ED-4DB2-BD59-A6C34878D82A}">
                    <a16:rowId xmlns:a16="http://schemas.microsoft.com/office/drawing/2014/main" val="956701346"/>
                  </a:ext>
                </a:extLst>
              </a:tr>
              <a:tr h="265544">
                <a:tc>
                  <a:txBody>
                    <a:bodyPr/>
                    <a:lstStyle/>
                    <a:p>
                      <a:r>
                        <a:rPr lang="en-GB" dirty="0"/>
                        <a:t>10</a:t>
                      </a:r>
                    </a:p>
                  </a:txBody>
                  <a:tcPr/>
                </a:tc>
                <a:tc>
                  <a:txBody>
                    <a:bodyPr/>
                    <a:lstStyle/>
                    <a:p>
                      <a:r>
                        <a:rPr lang="en-GB" dirty="0"/>
                        <a:t>It is common for people to experience mental ill health. For many people who do, the problems can resolve if the right support is made available and accessed, especially if they access support as early as possible. </a:t>
                      </a:r>
                    </a:p>
                  </a:txBody>
                  <a:tcPr/>
                </a:tc>
                <a:tc>
                  <a:txBody>
                    <a:bodyPr/>
                    <a:lstStyle/>
                    <a:p>
                      <a:endParaRPr lang="en-GB" dirty="0"/>
                    </a:p>
                  </a:txBody>
                  <a:tcPr/>
                </a:tc>
                <a:tc>
                  <a:txBody>
                    <a:bodyPr/>
                    <a:lstStyle/>
                    <a:p>
                      <a:endParaRPr lang="en-GB" dirty="0"/>
                    </a:p>
                  </a:txBody>
                  <a:tcPr/>
                </a:tc>
                <a:tc>
                  <a:txBody>
                    <a:bodyPr/>
                    <a:lstStyle/>
                    <a:p>
                      <a:r>
                        <a:rPr lang="en-GB" dirty="0"/>
                        <a:t>1</a:t>
                      </a:r>
                    </a:p>
                  </a:txBody>
                  <a:tcPr/>
                </a:tc>
                <a:tc>
                  <a:txBody>
                    <a:bodyPr/>
                    <a:lstStyle/>
                    <a:p>
                      <a:r>
                        <a:rPr lang="en-GB" dirty="0"/>
                        <a:t>8</a:t>
                      </a:r>
                    </a:p>
                  </a:txBody>
                  <a:tcPr/>
                </a:tc>
                <a:tc>
                  <a:txBody>
                    <a:bodyPr/>
                    <a:lstStyle/>
                    <a:p>
                      <a:r>
                        <a:rPr lang="en-GB" dirty="0"/>
                        <a:t>3,9</a:t>
                      </a:r>
                    </a:p>
                  </a:txBody>
                  <a:tcPr/>
                </a:tc>
                <a:tc>
                  <a:txBody>
                    <a:bodyPr/>
                    <a:lstStyle/>
                    <a:p>
                      <a:r>
                        <a:rPr lang="en-GB" dirty="0"/>
                        <a:t>3</a:t>
                      </a:r>
                    </a:p>
                  </a:txBody>
                  <a:tcPr/>
                </a:tc>
                <a:extLst>
                  <a:ext uri="{0D108BD9-81ED-4DB2-BD59-A6C34878D82A}">
                    <a16:rowId xmlns:a16="http://schemas.microsoft.com/office/drawing/2014/main" val="2633167808"/>
                  </a:ext>
                </a:extLst>
              </a:tr>
            </a:tbl>
          </a:graphicData>
        </a:graphic>
      </p:graphicFrame>
      <p:sp>
        <p:nvSpPr>
          <p:cNvPr id="4" name="Footer Placeholder 3">
            <a:extLst>
              <a:ext uri="{FF2B5EF4-FFF2-40B4-BE49-F238E27FC236}">
                <a16:creationId xmlns:a16="http://schemas.microsoft.com/office/drawing/2014/main" id="{F5689002-5C70-41CB-B5EC-E20260D13AB4}"/>
              </a:ext>
            </a:extLst>
          </p:cNvPr>
          <p:cNvSpPr>
            <a:spLocks noGrp="1"/>
          </p:cNvSpPr>
          <p:nvPr>
            <p:ph type="ftr" sz="quarter" idx="11"/>
          </p:nvPr>
        </p:nvSpPr>
        <p:spPr/>
        <p:txBody>
          <a:bodyPr/>
          <a:lstStyle/>
          <a:p>
            <a:r>
              <a:rPr lang="en-US"/>
              <a:t>Copyright Entwine Education 2019</a:t>
            </a:r>
            <a:endParaRPr lang="en-US" dirty="0"/>
          </a:p>
        </p:txBody>
      </p:sp>
    </p:spTree>
    <p:extLst>
      <p:ext uri="{BB962C8B-B14F-4D97-AF65-F5344CB8AC3E}">
        <p14:creationId xmlns:p14="http://schemas.microsoft.com/office/powerpoint/2010/main" val="2245571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B0DF55-0CB4-4681-8FF5-D65C593435DA}"/>
              </a:ext>
            </a:extLst>
          </p:cNvPr>
          <p:cNvSpPr>
            <a:spLocks noGrp="1"/>
          </p:cNvSpPr>
          <p:nvPr>
            <p:ph type="title"/>
          </p:nvPr>
        </p:nvSpPr>
        <p:spPr>
          <a:xfrm>
            <a:off x="1775520" y="365126"/>
            <a:ext cx="8892480" cy="1082674"/>
          </a:xfrm>
        </p:spPr>
        <p:txBody>
          <a:bodyPr>
            <a:normAutofit/>
          </a:bodyPr>
          <a:lstStyle/>
          <a:p>
            <a:r>
              <a:rPr lang="en-GB" dirty="0">
                <a:solidFill>
                  <a:srgbClr val="404040"/>
                </a:solidFill>
              </a:rPr>
              <a:t>Physical health and mental wellbeing education</a:t>
            </a:r>
            <a:endParaRPr lang="en-GB" dirty="0"/>
          </a:p>
        </p:txBody>
      </p:sp>
      <p:graphicFrame>
        <p:nvGraphicFramePr>
          <p:cNvPr id="3" name="Table 2">
            <a:extLst>
              <a:ext uri="{FF2B5EF4-FFF2-40B4-BE49-F238E27FC236}">
                <a16:creationId xmlns:a16="http://schemas.microsoft.com/office/drawing/2014/main" id="{65EDFC83-3EE1-4811-A9F7-080611D19754}"/>
              </a:ext>
            </a:extLst>
          </p:cNvPr>
          <p:cNvGraphicFramePr>
            <a:graphicFrameLocks noGrp="1"/>
          </p:cNvGraphicFramePr>
          <p:nvPr>
            <p:extLst>
              <p:ext uri="{D42A27DB-BD31-4B8C-83A1-F6EECF244321}">
                <p14:modId xmlns:p14="http://schemas.microsoft.com/office/powerpoint/2010/main" val="2469355579"/>
              </p:ext>
            </p:extLst>
          </p:nvPr>
        </p:nvGraphicFramePr>
        <p:xfrm>
          <a:off x="1775520" y="1447800"/>
          <a:ext cx="9505055" cy="3114040"/>
        </p:xfrm>
        <a:graphic>
          <a:graphicData uri="http://schemas.openxmlformats.org/drawingml/2006/table">
            <a:tbl>
              <a:tblPr firstRow="1" bandRow="1">
                <a:tableStyleId>{5C22544A-7EE6-4342-B048-85BDC9FD1C3A}</a:tableStyleId>
              </a:tblPr>
              <a:tblGrid>
                <a:gridCol w="624421">
                  <a:extLst>
                    <a:ext uri="{9D8B030D-6E8A-4147-A177-3AD203B41FA5}">
                      <a16:colId xmlns:a16="http://schemas.microsoft.com/office/drawing/2014/main" val="3107822706"/>
                    </a:ext>
                  </a:extLst>
                </a:gridCol>
                <a:gridCol w="5966680">
                  <a:extLst>
                    <a:ext uri="{9D8B030D-6E8A-4147-A177-3AD203B41FA5}">
                      <a16:colId xmlns:a16="http://schemas.microsoft.com/office/drawing/2014/main" val="2081163658"/>
                    </a:ext>
                  </a:extLst>
                </a:gridCol>
                <a:gridCol w="485659">
                  <a:extLst>
                    <a:ext uri="{9D8B030D-6E8A-4147-A177-3AD203B41FA5}">
                      <a16:colId xmlns:a16="http://schemas.microsoft.com/office/drawing/2014/main" val="1549247575"/>
                    </a:ext>
                  </a:extLst>
                </a:gridCol>
                <a:gridCol w="485659">
                  <a:extLst>
                    <a:ext uri="{9D8B030D-6E8A-4147-A177-3AD203B41FA5}">
                      <a16:colId xmlns:a16="http://schemas.microsoft.com/office/drawing/2014/main" val="9193170"/>
                    </a:ext>
                  </a:extLst>
                </a:gridCol>
                <a:gridCol w="485659">
                  <a:extLst>
                    <a:ext uri="{9D8B030D-6E8A-4147-A177-3AD203B41FA5}">
                      <a16:colId xmlns:a16="http://schemas.microsoft.com/office/drawing/2014/main" val="880764453"/>
                    </a:ext>
                  </a:extLst>
                </a:gridCol>
                <a:gridCol w="485659">
                  <a:extLst>
                    <a:ext uri="{9D8B030D-6E8A-4147-A177-3AD203B41FA5}">
                      <a16:colId xmlns:a16="http://schemas.microsoft.com/office/drawing/2014/main" val="2460925049"/>
                    </a:ext>
                  </a:extLst>
                </a:gridCol>
                <a:gridCol w="485659">
                  <a:extLst>
                    <a:ext uri="{9D8B030D-6E8A-4147-A177-3AD203B41FA5}">
                      <a16:colId xmlns:a16="http://schemas.microsoft.com/office/drawing/2014/main" val="2367875431"/>
                    </a:ext>
                  </a:extLst>
                </a:gridCol>
                <a:gridCol w="485659">
                  <a:extLst>
                    <a:ext uri="{9D8B030D-6E8A-4147-A177-3AD203B41FA5}">
                      <a16:colId xmlns:a16="http://schemas.microsoft.com/office/drawing/2014/main" val="3686785647"/>
                    </a:ext>
                  </a:extLst>
                </a:gridCol>
              </a:tblGrid>
              <a:tr h="370840">
                <a:tc>
                  <a:txBody>
                    <a:bodyPr/>
                    <a:lstStyle/>
                    <a:p>
                      <a:r>
                        <a:rPr lang="en-GB" dirty="0"/>
                        <a:t>BP</a:t>
                      </a:r>
                    </a:p>
                  </a:txBody>
                  <a:tcPr/>
                </a:tc>
                <a:tc>
                  <a:txBody>
                    <a:bodyPr/>
                    <a:lstStyle/>
                    <a:p>
                      <a:r>
                        <a:rPr lang="en-GB" dirty="0"/>
                        <a:t>Topic 2 – Internet safety and harms</a:t>
                      </a:r>
                    </a:p>
                  </a:txBody>
                  <a:tcPr/>
                </a:tc>
                <a:tc>
                  <a:txBody>
                    <a:bodyPr/>
                    <a:lstStyle/>
                    <a:p>
                      <a:r>
                        <a:rPr lang="en-GB" dirty="0"/>
                        <a:t>Y1</a:t>
                      </a:r>
                    </a:p>
                  </a:txBody>
                  <a:tcPr/>
                </a:tc>
                <a:tc>
                  <a:txBody>
                    <a:bodyPr/>
                    <a:lstStyle/>
                    <a:p>
                      <a:r>
                        <a:rPr lang="en-GB" dirty="0"/>
                        <a:t>Y2</a:t>
                      </a:r>
                    </a:p>
                  </a:txBody>
                  <a:tcPr/>
                </a:tc>
                <a:tc>
                  <a:txBody>
                    <a:bodyPr/>
                    <a:lstStyle/>
                    <a:p>
                      <a:r>
                        <a:rPr lang="en-GB" dirty="0"/>
                        <a:t>Y3</a:t>
                      </a:r>
                    </a:p>
                  </a:txBody>
                  <a:tcPr/>
                </a:tc>
                <a:tc>
                  <a:txBody>
                    <a:bodyPr/>
                    <a:lstStyle/>
                    <a:p>
                      <a:r>
                        <a:rPr lang="en-GB" dirty="0"/>
                        <a:t>Y4</a:t>
                      </a:r>
                    </a:p>
                  </a:txBody>
                  <a:tcPr/>
                </a:tc>
                <a:tc>
                  <a:txBody>
                    <a:bodyPr/>
                    <a:lstStyle/>
                    <a:p>
                      <a:r>
                        <a:rPr lang="en-GB" dirty="0"/>
                        <a:t>Y5</a:t>
                      </a:r>
                    </a:p>
                  </a:txBody>
                  <a:tcPr/>
                </a:tc>
                <a:tc>
                  <a:txBody>
                    <a:bodyPr/>
                    <a:lstStyle/>
                    <a:p>
                      <a:r>
                        <a:rPr lang="en-GB" dirty="0"/>
                        <a:t>Y6</a:t>
                      </a:r>
                    </a:p>
                  </a:txBody>
                  <a:tcPr/>
                </a:tc>
                <a:extLst>
                  <a:ext uri="{0D108BD9-81ED-4DB2-BD59-A6C34878D82A}">
                    <a16:rowId xmlns:a16="http://schemas.microsoft.com/office/drawing/2014/main" val="3231826599"/>
                  </a:ext>
                </a:extLst>
              </a:tr>
              <a:tr h="370840">
                <a:tc>
                  <a:txBody>
                    <a:bodyPr/>
                    <a:lstStyle/>
                    <a:p>
                      <a:r>
                        <a:rPr lang="en-GB" dirty="0"/>
                        <a:t>1</a:t>
                      </a:r>
                    </a:p>
                  </a:txBody>
                  <a:tcPr/>
                </a:tc>
                <a:tc>
                  <a:txBody>
                    <a:bodyPr/>
                    <a:lstStyle/>
                    <a:p>
                      <a:r>
                        <a:rPr lang="en-GB" dirty="0"/>
                        <a:t>For most people, the internet is an integral part of life and has many benefits.</a:t>
                      </a:r>
                    </a:p>
                  </a:txBody>
                  <a:tcPr/>
                </a:tc>
                <a:tc>
                  <a:txBody>
                    <a:bodyPr/>
                    <a:lstStyle/>
                    <a:p>
                      <a:endParaRPr lang="en-GB" dirty="0"/>
                    </a:p>
                  </a:txBody>
                  <a:tcPr/>
                </a:tc>
                <a:tc>
                  <a:txBody>
                    <a:bodyPr/>
                    <a:lstStyle/>
                    <a:p>
                      <a:r>
                        <a:rPr lang="en-GB" dirty="0"/>
                        <a:t>17</a:t>
                      </a:r>
                    </a:p>
                  </a:txBody>
                  <a:tcPr/>
                </a:tc>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r>
                        <a:rPr lang="en-GB" dirty="0"/>
                        <a:t>13</a:t>
                      </a:r>
                    </a:p>
                  </a:txBody>
                  <a:tcPr/>
                </a:tc>
                <a:extLst>
                  <a:ext uri="{0D108BD9-81ED-4DB2-BD59-A6C34878D82A}">
                    <a16:rowId xmlns:a16="http://schemas.microsoft.com/office/drawing/2014/main" val="956701346"/>
                  </a:ext>
                </a:extLst>
              </a:tr>
              <a:tr h="265544">
                <a:tc>
                  <a:txBody>
                    <a:bodyPr/>
                    <a:lstStyle/>
                    <a:p>
                      <a:r>
                        <a:rPr lang="en-GB" dirty="0"/>
                        <a:t>2</a:t>
                      </a:r>
                    </a:p>
                  </a:txBody>
                  <a:tcPr/>
                </a:tc>
                <a:tc>
                  <a:txBody>
                    <a:bodyPr/>
                    <a:lstStyle/>
                    <a:p>
                      <a:r>
                        <a:rPr lang="en-GB" dirty="0"/>
                        <a:t>The benefits of rationing time spent online, the risks of excessive time spent on electronic devices and the impact of positive and negative content online on their own and others’ mental wellbeing.</a:t>
                      </a:r>
                    </a:p>
                  </a:txBody>
                  <a:tcPr/>
                </a:tc>
                <a:tc>
                  <a:txBody>
                    <a:bodyPr/>
                    <a:lstStyle/>
                    <a:p>
                      <a:endParaRPr lang="en-GB" dirty="0"/>
                    </a:p>
                  </a:txBody>
                  <a:tcPr/>
                </a:tc>
                <a:tc>
                  <a:txBody>
                    <a:bodyPr/>
                    <a:lstStyle/>
                    <a:p>
                      <a:r>
                        <a:rPr lang="en-GB" dirty="0"/>
                        <a:t>17</a:t>
                      </a:r>
                    </a:p>
                  </a:txBody>
                  <a:tcPr/>
                </a:tc>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r>
                        <a:rPr lang="en-GB" dirty="0"/>
                        <a:t>5</a:t>
                      </a:r>
                    </a:p>
                  </a:txBody>
                  <a:tcPr/>
                </a:tc>
                <a:extLst>
                  <a:ext uri="{0D108BD9-81ED-4DB2-BD59-A6C34878D82A}">
                    <a16:rowId xmlns:a16="http://schemas.microsoft.com/office/drawing/2014/main" val="2633167808"/>
                  </a:ext>
                </a:extLst>
              </a:tr>
              <a:tr h="265544">
                <a:tc>
                  <a:txBody>
                    <a:bodyPr/>
                    <a:lstStyle/>
                    <a:p>
                      <a:r>
                        <a:rPr lang="en-GB" dirty="0"/>
                        <a:t>3</a:t>
                      </a:r>
                    </a:p>
                  </a:txBody>
                  <a:tcPr/>
                </a:tc>
                <a:tc>
                  <a:txBody>
                    <a:bodyPr/>
                    <a:lstStyle/>
                    <a:p>
                      <a:r>
                        <a:rPr lang="en-GB" dirty="0"/>
                        <a:t>Consider the effect of their online actions on others and know how to recognise and display respectful behaviour online.</a:t>
                      </a:r>
                    </a:p>
                  </a:txBody>
                  <a:tcPr/>
                </a:tc>
                <a:tc>
                  <a:txBody>
                    <a:bodyPr/>
                    <a:lstStyle/>
                    <a:p>
                      <a:endParaRPr lang="en-GB" dirty="0"/>
                    </a:p>
                  </a:txBody>
                  <a:tcPr/>
                </a:tc>
                <a:tc>
                  <a:txBody>
                    <a:bodyPr/>
                    <a:lstStyle/>
                    <a:p>
                      <a:r>
                        <a:rPr lang="en-GB" dirty="0"/>
                        <a:t>17</a:t>
                      </a:r>
                    </a:p>
                  </a:txBody>
                  <a:tcPr/>
                </a:tc>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r>
                        <a:rPr lang="en-GB" dirty="0"/>
                        <a:t>1617</a:t>
                      </a:r>
                    </a:p>
                  </a:txBody>
                  <a:tcPr/>
                </a:tc>
                <a:extLst>
                  <a:ext uri="{0D108BD9-81ED-4DB2-BD59-A6C34878D82A}">
                    <a16:rowId xmlns:a16="http://schemas.microsoft.com/office/drawing/2014/main" val="3359150649"/>
                  </a:ext>
                </a:extLst>
              </a:tr>
            </a:tbl>
          </a:graphicData>
        </a:graphic>
      </p:graphicFrame>
      <p:sp>
        <p:nvSpPr>
          <p:cNvPr id="4" name="Footer Placeholder 3">
            <a:extLst>
              <a:ext uri="{FF2B5EF4-FFF2-40B4-BE49-F238E27FC236}">
                <a16:creationId xmlns:a16="http://schemas.microsoft.com/office/drawing/2014/main" id="{DB80D040-CB6D-4049-ACBA-5000B33D5BD6}"/>
              </a:ext>
            </a:extLst>
          </p:cNvPr>
          <p:cNvSpPr>
            <a:spLocks noGrp="1"/>
          </p:cNvSpPr>
          <p:nvPr>
            <p:ph type="ftr" sz="quarter" idx="11"/>
          </p:nvPr>
        </p:nvSpPr>
        <p:spPr/>
        <p:txBody>
          <a:bodyPr/>
          <a:lstStyle/>
          <a:p>
            <a:r>
              <a:rPr lang="en-US"/>
              <a:t>Copyright Entwine Education 2019</a:t>
            </a:r>
            <a:endParaRPr lang="en-US" dirty="0"/>
          </a:p>
        </p:txBody>
      </p:sp>
    </p:spTree>
    <p:extLst>
      <p:ext uri="{BB962C8B-B14F-4D97-AF65-F5344CB8AC3E}">
        <p14:creationId xmlns:p14="http://schemas.microsoft.com/office/powerpoint/2010/main" val="10373902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B0DF55-0CB4-4681-8FF5-D65C593435DA}"/>
              </a:ext>
            </a:extLst>
          </p:cNvPr>
          <p:cNvSpPr>
            <a:spLocks noGrp="1"/>
          </p:cNvSpPr>
          <p:nvPr>
            <p:ph type="title"/>
          </p:nvPr>
        </p:nvSpPr>
        <p:spPr>
          <a:xfrm>
            <a:off x="1775520" y="365126"/>
            <a:ext cx="8892480" cy="1082674"/>
          </a:xfrm>
        </p:spPr>
        <p:txBody>
          <a:bodyPr>
            <a:normAutofit/>
          </a:bodyPr>
          <a:lstStyle/>
          <a:p>
            <a:r>
              <a:rPr lang="en-GB" dirty="0">
                <a:solidFill>
                  <a:srgbClr val="404040"/>
                </a:solidFill>
              </a:rPr>
              <a:t>Physical health and mental wellbeing education</a:t>
            </a:r>
            <a:endParaRPr lang="en-GB" dirty="0"/>
          </a:p>
        </p:txBody>
      </p:sp>
      <p:graphicFrame>
        <p:nvGraphicFramePr>
          <p:cNvPr id="3" name="Table 2">
            <a:extLst>
              <a:ext uri="{FF2B5EF4-FFF2-40B4-BE49-F238E27FC236}">
                <a16:creationId xmlns:a16="http://schemas.microsoft.com/office/drawing/2014/main" id="{65EDFC83-3EE1-4811-A9F7-080611D19754}"/>
              </a:ext>
            </a:extLst>
          </p:cNvPr>
          <p:cNvGraphicFramePr>
            <a:graphicFrameLocks noGrp="1"/>
          </p:cNvGraphicFramePr>
          <p:nvPr>
            <p:extLst>
              <p:ext uri="{D42A27DB-BD31-4B8C-83A1-F6EECF244321}">
                <p14:modId xmlns:p14="http://schemas.microsoft.com/office/powerpoint/2010/main" val="3658771430"/>
              </p:ext>
            </p:extLst>
          </p:nvPr>
        </p:nvGraphicFramePr>
        <p:xfrm>
          <a:off x="1775520" y="1447800"/>
          <a:ext cx="9505055" cy="3754120"/>
        </p:xfrm>
        <a:graphic>
          <a:graphicData uri="http://schemas.openxmlformats.org/drawingml/2006/table">
            <a:tbl>
              <a:tblPr firstRow="1" bandRow="1">
                <a:tableStyleId>{5C22544A-7EE6-4342-B048-85BDC9FD1C3A}</a:tableStyleId>
              </a:tblPr>
              <a:tblGrid>
                <a:gridCol w="624421">
                  <a:extLst>
                    <a:ext uri="{9D8B030D-6E8A-4147-A177-3AD203B41FA5}">
                      <a16:colId xmlns:a16="http://schemas.microsoft.com/office/drawing/2014/main" val="3107822706"/>
                    </a:ext>
                  </a:extLst>
                </a:gridCol>
                <a:gridCol w="5966680">
                  <a:extLst>
                    <a:ext uri="{9D8B030D-6E8A-4147-A177-3AD203B41FA5}">
                      <a16:colId xmlns:a16="http://schemas.microsoft.com/office/drawing/2014/main" val="2081163658"/>
                    </a:ext>
                  </a:extLst>
                </a:gridCol>
                <a:gridCol w="485659">
                  <a:extLst>
                    <a:ext uri="{9D8B030D-6E8A-4147-A177-3AD203B41FA5}">
                      <a16:colId xmlns:a16="http://schemas.microsoft.com/office/drawing/2014/main" val="1549247575"/>
                    </a:ext>
                  </a:extLst>
                </a:gridCol>
                <a:gridCol w="485659">
                  <a:extLst>
                    <a:ext uri="{9D8B030D-6E8A-4147-A177-3AD203B41FA5}">
                      <a16:colId xmlns:a16="http://schemas.microsoft.com/office/drawing/2014/main" val="9193170"/>
                    </a:ext>
                  </a:extLst>
                </a:gridCol>
                <a:gridCol w="485659">
                  <a:extLst>
                    <a:ext uri="{9D8B030D-6E8A-4147-A177-3AD203B41FA5}">
                      <a16:colId xmlns:a16="http://schemas.microsoft.com/office/drawing/2014/main" val="880764453"/>
                    </a:ext>
                  </a:extLst>
                </a:gridCol>
                <a:gridCol w="485659">
                  <a:extLst>
                    <a:ext uri="{9D8B030D-6E8A-4147-A177-3AD203B41FA5}">
                      <a16:colId xmlns:a16="http://schemas.microsoft.com/office/drawing/2014/main" val="2460925049"/>
                    </a:ext>
                  </a:extLst>
                </a:gridCol>
                <a:gridCol w="485659">
                  <a:extLst>
                    <a:ext uri="{9D8B030D-6E8A-4147-A177-3AD203B41FA5}">
                      <a16:colId xmlns:a16="http://schemas.microsoft.com/office/drawing/2014/main" val="2367875431"/>
                    </a:ext>
                  </a:extLst>
                </a:gridCol>
                <a:gridCol w="485659">
                  <a:extLst>
                    <a:ext uri="{9D8B030D-6E8A-4147-A177-3AD203B41FA5}">
                      <a16:colId xmlns:a16="http://schemas.microsoft.com/office/drawing/2014/main" val="3686785647"/>
                    </a:ext>
                  </a:extLst>
                </a:gridCol>
              </a:tblGrid>
              <a:tr h="370840">
                <a:tc>
                  <a:txBody>
                    <a:bodyPr/>
                    <a:lstStyle/>
                    <a:p>
                      <a:r>
                        <a:rPr lang="en-GB" dirty="0"/>
                        <a:t>BP</a:t>
                      </a:r>
                    </a:p>
                  </a:txBody>
                  <a:tcPr/>
                </a:tc>
                <a:tc>
                  <a:txBody>
                    <a:bodyPr/>
                    <a:lstStyle/>
                    <a:p>
                      <a:r>
                        <a:rPr lang="en-GB" dirty="0"/>
                        <a:t>Topic 2 – Internet safety and harms</a:t>
                      </a:r>
                    </a:p>
                  </a:txBody>
                  <a:tcPr/>
                </a:tc>
                <a:tc>
                  <a:txBody>
                    <a:bodyPr/>
                    <a:lstStyle/>
                    <a:p>
                      <a:r>
                        <a:rPr lang="en-GB" dirty="0"/>
                        <a:t>Y1</a:t>
                      </a:r>
                    </a:p>
                  </a:txBody>
                  <a:tcPr/>
                </a:tc>
                <a:tc>
                  <a:txBody>
                    <a:bodyPr/>
                    <a:lstStyle/>
                    <a:p>
                      <a:r>
                        <a:rPr lang="en-GB" dirty="0"/>
                        <a:t>Y2</a:t>
                      </a:r>
                    </a:p>
                  </a:txBody>
                  <a:tcPr/>
                </a:tc>
                <a:tc>
                  <a:txBody>
                    <a:bodyPr/>
                    <a:lstStyle/>
                    <a:p>
                      <a:r>
                        <a:rPr lang="en-GB" dirty="0"/>
                        <a:t>Y3</a:t>
                      </a:r>
                    </a:p>
                  </a:txBody>
                  <a:tcPr/>
                </a:tc>
                <a:tc>
                  <a:txBody>
                    <a:bodyPr/>
                    <a:lstStyle/>
                    <a:p>
                      <a:r>
                        <a:rPr lang="en-GB" dirty="0"/>
                        <a:t>Y4</a:t>
                      </a:r>
                    </a:p>
                  </a:txBody>
                  <a:tcPr/>
                </a:tc>
                <a:tc>
                  <a:txBody>
                    <a:bodyPr/>
                    <a:lstStyle/>
                    <a:p>
                      <a:r>
                        <a:rPr lang="en-GB" dirty="0"/>
                        <a:t>Y5</a:t>
                      </a:r>
                    </a:p>
                  </a:txBody>
                  <a:tcPr/>
                </a:tc>
                <a:tc>
                  <a:txBody>
                    <a:bodyPr/>
                    <a:lstStyle/>
                    <a:p>
                      <a:r>
                        <a:rPr lang="en-GB" dirty="0"/>
                        <a:t>Y6</a:t>
                      </a:r>
                    </a:p>
                  </a:txBody>
                  <a:tcPr/>
                </a:tc>
                <a:extLst>
                  <a:ext uri="{0D108BD9-81ED-4DB2-BD59-A6C34878D82A}">
                    <a16:rowId xmlns:a16="http://schemas.microsoft.com/office/drawing/2014/main" val="3231826599"/>
                  </a:ext>
                </a:extLst>
              </a:tr>
              <a:tr h="370840">
                <a:tc>
                  <a:txBody>
                    <a:bodyPr/>
                    <a:lstStyle/>
                    <a:p>
                      <a:r>
                        <a:rPr lang="en-GB" dirty="0"/>
                        <a:t>4</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Why social media, some computer games and online gaming, for example, are age restricted.</a:t>
                      </a:r>
                    </a:p>
                  </a:txBody>
                  <a:tcPr/>
                </a:tc>
                <a:tc>
                  <a:txBody>
                    <a:bodyPr/>
                    <a:lstStyle/>
                    <a:p>
                      <a:endParaRPr lang="en-GB" dirty="0"/>
                    </a:p>
                  </a:txBody>
                  <a:tcPr/>
                </a:tc>
                <a:tc>
                  <a:txBody>
                    <a:bodyPr/>
                    <a:lstStyle/>
                    <a:p>
                      <a:r>
                        <a:rPr lang="en-GB" dirty="0"/>
                        <a:t>17</a:t>
                      </a:r>
                    </a:p>
                  </a:txBody>
                  <a:tcPr/>
                </a:tc>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r>
                        <a:rPr lang="en-GB" dirty="0"/>
                        <a:t>5</a:t>
                      </a:r>
                    </a:p>
                  </a:txBody>
                  <a:tcPr/>
                </a:tc>
                <a:extLst>
                  <a:ext uri="{0D108BD9-81ED-4DB2-BD59-A6C34878D82A}">
                    <a16:rowId xmlns:a16="http://schemas.microsoft.com/office/drawing/2014/main" val="956701346"/>
                  </a:ext>
                </a:extLst>
              </a:tr>
              <a:tr h="265544">
                <a:tc>
                  <a:txBody>
                    <a:bodyPr/>
                    <a:lstStyle/>
                    <a:p>
                      <a:r>
                        <a:rPr lang="en-GB" dirty="0"/>
                        <a:t>5</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The internet can also be a negative place where online abuse, trolling, bullying and harassment can take place, which can have a negative impact on mental health. </a:t>
                      </a:r>
                    </a:p>
                  </a:txBody>
                  <a:tcPr/>
                </a:tc>
                <a:tc>
                  <a:txBody>
                    <a:bodyPr/>
                    <a:lstStyle/>
                    <a:p>
                      <a:endParaRPr lang="en-GB" dirty="0"/>
                    </a:p>
                  </a:txBody>
                  <a:tcPr/>
                </a:tc>
                <a:tc>
                  <a:txBody>
                    <a:bodyPr/>
                    <a:lstStyle/>
                    <a:p>
                      <a:r>
                        <a:rPr lang="en-GB" dirty="0"/>
                        <a:t>17</a:t>
                      </a:r>
                    </a:p>
                  </a:txBody>
                  <a:tcPr/>
                </a:tc>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r>
                        <a:rPr lang="en-GB" dirty="0"/>
                        <a:t>7,1317</a:t>
                      </a:r>
                    </a:p>
                  </a:txBody>
                  <a:tcPr/>
                </a:tc>
                <a:extLst>
                  <a:ext uri="{0D108BD9-81ED-4DB2-BD59-A6C34878D82A}">
                    <a16:rowId xmlns:a16="http://schemas.microsoft.com/office/drawing/2014/main" val="2633167808"/>
                  </a:ext>
                </a:extLst>
              </a:tr>
              <a:tr h="265544">
                <a:tc>
                  <a:txBody>
                    <a:bodyPr/>
                    <a:lstStyle/>
                    <a:p>
                      <a:r>
                        <a:rPr lang="en-GB" dirty="0"/>
                        <a:t>6</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How to be a discerning consumer of information online including understanding that information, including that from search engines is ranked, selected and targeted.</a:t>
                      </a:r>
                    </a:p>
                  </a:txBody>
                  <a:tcPr/>
                </a:tc>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r>
                        <a:rPr lang="en-GB" dirty="0"/>
                        <a:t>1314</a:t>
                      </a:r>
                    </a:p>
                  </a:txBody>
                  <a:tcPr/>
                </a:tc>
                <a:extLst>
                  <a:ext uri="{0D108BD9-81ED-4DB2-BD59-A6C34878D82A}">
                    <a16:rowId xmlns:a16="http://schemas.microsoft.com/office/drawing/2014/main" val="3191026669"/>
                  </a:ext>
                </a:extLst>
              </a:tr>
              <a:tr h="265544">
                <a:tc>
                  <a:txBody>
                    <a:bodyPr/>
                    <a:lstStyle/>
                    <a:p>
                      <a:r>
                        <a:rPr lang="en-GB" dirty="0"/>
                        <a:t>7</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Where and how to report concerns and get support with issues online</a:t>
                      </a:r>
                    </a:p>
                  </a:txBody>
                  <a:tcPr/>
                </a:tc>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r>
                        <a:rPr lang="en-GB" dirty="0"/>
                        <a:t>7,1314</a:t>
                      </a:r>
                    </a:p>
                  </a:txBody>
                  <a:tcPr/>
                </a:tc>
                <a:extLst>
                  <a:ext uri="{0D108BD9-81ED-4DB2-BD59-A6C34878D82A}">
                    <a16:rowId xmlns:a16="http://schemas.microsoft.com/office/drawing/2014/main" val="1825810610"/>
                  </a:ext>
                </a:extLst>
              </a:tr>
            </a:tbl>
          </a:graphicData>
        </a:graphic>
      </p:graphicFrame>
      <p:sp>
        <p:nvSpPr>
          <p:cNvPr id="4" name="Footer Placeholder 3">
            <a:extLst>
              <a:ext uri="{FF2B5EF4-FFF2-40B4-BE49-F238E27FC236}">
                <a16:creationId xmlns:a16="http://schemas.microsoft.com/office/drawing/2014/main" id="{D27B880C-AA8D-46B0-93BA-D57BC08BB29A}"/>
              </a:ext>
            </a:extLst>
          </p:cNvPr>
          <p:cNvSpPr>
            <a:spLocks noGrp="1"/>
          </p:cNvSpPr>
          <p:nvPr>
            <p:ph type="ftr" sz="quarter" idx="11"/>
          </p:nvPr>
        </p:nvSpPr>
        <p:spPr/>
        <p:txBody>
          <a:bodyPr/>
          <a:lstStyle/>
          <a:p>
            <a:r>
              <a:rPr lang="en-US"/>
              <a:t>Copyright Entwine Education 2019</a:t>
            </a:r>
            <a:endParaRPr lang="en-US" dirty="0"/>
          </a:p>
        </p:txBody>
      </p:sp>
    </p:spTree>
    <p:extLst>
      <p:ext uri="{BB962C8B-B14F-4D97-AF65-F5344CB8AC3E}">
        <p14:creationId xmlns:p14="http://schemas.microsoft.com/office/powerpoint/2010/main" val="3684837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B0DF55-0CB4-4681-8FF5-D65C593435DA}"/>
              </a:ext>
            </a:extLst>
          </p:cNvPr>
          <p:cNvSpPr>
            <a:spLocks noGrp="1"/>
          </p:cNvSpPr>
          <p:nvPr>
            <p:ph type="title"/>
          </p:nvPr>
        </p:nvSpPr>
        <p:spPr>
          <a:xfrm>
            <a:off x="1775520" y="365126"/>
            <a:ext cx="8892480" cy="1082674"/>
          </a:xfrm>
        </p:spPr>
        <p:txBody>
          <a:bodyPr>
            <a:normAutofit/>
          </a:bodyPr>
          <a:lstStyle/>
          <a:p>
            <a:r>
              <a:rPr lang="en-GB" dirty="0">
                <a:solidFill>
                  <a:srgbClr val="404040"/>
                </a:solidFill>
              </a:rPr>
              <a:t>Physical health and mental wellbeing education</a:t>
            </a:r>
            <a:endParaRPr lang="en-GB" dirty="0"/>
          </a:p>
        </p:txBody>
      </p:sp>
      <p:graphicFrame>
        <p:nvGraphicFramePr>
          <p:cNvPr id="3" name="Table 2">
            <a:extLst>
              <a:ext uri="{FF2B5EF4-FFF2-40B4-BE49-F238E27FC236}">
                <a16:creationId xmlns:a16="http://schemas.microsoft.com/office/drawing/2014/main" id="{65EDFC83-3EE1-4811-A9F7-080611D19754}"/>
              </a:ext>
            </a:extLst>
          </p:cNvPr>
          <p:cNvGraphicFramePr>
            <a:graphicFrameLocks noGrp="1"/>
          </p:cNvGraphicFramePr>
          <p:nvPr>
            <p:extLst>
              <p:ext uri="{D42A27DB-BD31-4B8C-83A1-F6EECF244321}">
                <p14:modId xmlns:p14="http://schemas.microsoft.com/office/powerpoint/2010/main" val="3741112346"/>
              </p:ext>
            </p:extLst>
          </p:nvPr>
        </p:nvGraphicFramePr>
        <p:xfrm>
          <a:off x="1775520" y="1447800"/>
          <a:ext cx="9505055" cy="3205480"/>
        </p:xfrm>
        <a:graphic>
          <a:graphicData uri="http://schemas.openxmlformats.org/drawingml/2006/table">
            <a:tbl>
              <a:tblPr firstRow="1" bandRow="1">
                <a:tableStyleId>{5C22544A-7EE6-4342-B048-85BDC9FD1C3A}</a:tableStyleId>
              </a:tblPr>
              <a:tblGrid>
                <a:gridCol w="624421">
                  <a:extLst>
                    <a:ext uri="{9D8B030D-6E8A-4147-A177-3AD203B41FA5}">
                      <a16:colId xmlns:a16="http://schemas.microsoft.com/office/drawing/2014/main" val="3107822706"/>
                    </a:ext>
                  </a:extLst>
                </a:gridCol>
                <a:gridCol w="5966680">
                  <a:extLst>
                    <a:ext uri="{9D8B030D-6E8A-4147-A177-3AD203B41FA5}">
                      <a16:colId xmlns:a16="http://schemas.microsoft.com/office/drawing/2014/main" val="2081163658"/>
                    </a:ext>
                  </a:extLst>
                </a:gridCol>
                <a:gridCol w="485659">
                  <a:extLst>
                    <a:ext uri="{9D8B030D-6E8A-4147-A177-3AD203B41FA5}">
                      <a16:colId xmlns:a16="http://schemas.microsoft.com/office/drawing/2014/main" val="1549247575"/>
                    </a:ext>
                  </a:extLst>
                </a:gridCol>
                <a:gridCol w="485659">
                  <a:extLst>
                    <a:ext uri="{9D8B030D-6E8A-4147-A177-3AD203B41FA5}">
                      <a16:colId xmlns:a16="http://schemas.microsoft.com/office/drawing/2014/main" val="9193170"/>
                    </a:ext>
                  </a:extLst>
                </a:gridCol>
                <a:gridCol w="485659">
                  <a:extLst>
                    <a:ext uri="{9D8B030D-6E8A-4147-A177-3AD203B41FA5}">
                      <a16:colId xmlns:a16="http://schemas.microsoft.com/office/drawing/2014/main" val="880764453"/>
                    </a:ext>
                  </a:extLst>
                </a:gridCol>
                <a:gridCol w="485659">
                  <a:extLst>
                    <a:ext uri="{9D8B030D-6E8A-4147-A177-3AD203B41FA5}">
                      <a16:colId xmlns:a16="http://schemas.microsoft.com/office/drawing/2014/main" val="2460925049"/>
                    </a:ext>
                  </a:extLst>
                </a:gridCol>
                <a:gridCol w="485659">
                  <a:extLst>
                    <a:ext uri="{9D8B030D-6E8A-4147-A177-3AD203B41FA5}">
                      <a16:colId xmlns:a16="http://schemas.microsoft.com/office/drawing/2014/main" val="2367875431"/>
                    </a:ext>
                  </a:extLst>
                </a:gridCol>
                <a:gridCol w="485659">
                  <a:extLst>
                    <a:ext uri="{9D8B030D-6E8A-4147-A177-3AD203B41FA5}">
                      <a16:colId xmlns:a16="http://schemas.microsoft.com/office/drawing/2014/main" val="3686785647"/>
                    </a:ext>
                  </a:extLst>
                </a:gridCol>
              </a:tblGrid>
              <a:tr h="370840">
                <a:tc>
                  <a:txBody>
                    <a:bodyPr/>
                    <a:lstStyle/>
                    <a:p>
                      <a:r>
                        <a:rPr lang="en-GB" dirty="0"/>
                        <a:t>BP</a:t>
                      </a:r>
                    </a:p>
                  </a:txBody>
                  <a:tcPr/>
                </a:tc>
                <a:tc>
                  <a:txBody>
                    <a:bodyPr/>
                    <a:lstStyle/>
                    <a:p>
                      <a:r>
                        <a:rPr lang="en-GB" dirty="0"/>
                        <a:t>Topic 3 – Physical health and fitness</a:t>
                      </a:r>
                    </a:p>
                  </a:txBody>
                  <a:tcPr/>
                </a:tc>
                <a:tc>
                  <a:txBody>
                    <a:bodyPr/>
                    <a:lstStyle/>
                    <a:p>
                      <a:r>
                        <a:rPr lang="en-GB" dirty="0"/>
                        <a:t>Y1</a:t>
                      </a:r>
                    </a:p>
                  </a:txBody>
                  <a:tcPr/>
                </a:tc>
                <a:tc>
                  <a:txBody>
                    <a:bodyPr/>
                    <a:lstStyle/>
                    <a:p>
                      <a:r>
                        <a:rPr lang="en-GB" dirty="0"/>
                        <a:t>Y2</a:t>
                      </a:r>
                    </a:p>
                  </a:txBody>
                  <a:tcPr/>
                </a:tc>
                <a:tc>
                  <a:txBody>
                    <a:bodyPr/>
                    <a:lstStyle/>
                    <a:p>
                      <a:r>
                        <a:rPr lang="en-GB" dirty="0"/>
                        <a:t>Y3</a:t>
                      </a:r>
                    </a:p>
                  </a:txBody>
                  <a:tcPr/>
                </a:tc>
                <a:tc>
                  <a:txBody>
                    <a:bodyPr/>
                    <a:lstStyle/>
                    <a:p>
                      <a:r>
                        <a:rPr lang="en-GB" dirty="0"/>
                        <a:t>Y4</a:t>
                      </a:r>
                    </a:p>
                  </a:txBody>
                  <a:tcPr/>
                </a:tc>
                <a:tc>
                  <a:txBody>
                    <a:bodyPr/>
                    <a:lstStyle/>
                    <a:p>
                      <a:r>
                        <a:rPr lang="en-GB" dirty="0"/>
                        <a:t>Y5</a:t>
                      </a:r>
                    </a:p>
                  </a:txBody>
                  <a:tcPr/>
                </a:tc>
                <a:tc>
                  <a:txBody>
                    <a:bodyPr/>
                    <a:lstStyle/>
                    <a:p>
                      <a:r>
                        <a:rPr lang="en-GB" dirty="0"/>
                        <a:t>Y6</a:t>
                      </a:r>
                    </a:p>
                  </a:txBody>
                  <a:tcPr/>
                </a:tc>
                <a:extLst>
                  <a:ext uri="{0D108BD9-81ED-4DB2-BD59-A6C34878D82A}">
                    <a16:rowId xmlns:a16="http://schemas.microsoft.com/office/drawing/2014/main" val="3231826599"/>
                  </a:ext>
                </a:extLst>
              </a:tr>
              <a:tr h="370840">
                <a:tc>
                  <a:txBody>
                    <a:bodyPr/>
                    <a:lstStyle/>
                    <a:p>
                      <a:r>
                        <a:rPr lang="en-GB" dirty="0"/>
                        <a:t>1</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Characteristics and mental and physical benefits of an active lifestyle.</a:t>
                      </a:r>
                    </a:p>
                  </a:txBody>
                  <a:tcPr/>
                </a:tc>
                <a:tc>
                  <a:txBody>
                    <a:bodyPr/>
                    <a:lstStyle/>
                    <a:p>
                      <a:endParaRPr lang="en-GB" dirty="0"/>
                    </a:p>
                  </a:txBody>
                  <a:tcPr/>
                </a:tc>
                <a:tc>
                  <a:txBody>
                    <a:bodyPr/>
                    <a:lstStyle/>
                    <a:p>
                      <a:r>
                        <a:rPr lang="en-GB" dirty="0"/>
                        <a:t>1</a:t>
                      </a:r>
                    </a:p>
                  </a:txBody>
                  <a:tcPr/>
                </a:tc>
                <a:tc>
                  <a:txBody>
                    <a:bodyPr/>
                    <a:lstStyle/>
                    <a:p>
                      <a:r>
                        <a:rPr lang="en-GB" dirty="0"/>
                        <a:t>1, 2</a:t>
                      </a:r>
                    </a:p>
                  </a:txBody>
                  <a:tcPr/>
                </a:tc>
                <a:tc>
                  <a:txBody>
                    <a:bodyPr/>
                    <a:lstStyle/>
                    <a:p>
                      <a:endParaRPr lang="en-GB" dirty="0"/>
                    </a:p>
                  </a:txBody>
                  <a:tcPr/>
                </a:tc>
                <a:tc>
                  <a:txBody>
                    <a:bodyPr/>
                    <a:lstStyle/>
                    <a:p>
                      <a:endParaRPr lang="en-GB" dirty="0"/>
                    </a:p>
                  </a:txBody>
                  <a:tcPr/>
                </a:tc>
                <a:tc>
                  <a:txBody>
                    <a:bodyPr/>
                    <a:lstStyle/>
                    <a:p>
                      <a:r>
                        <a:rPr lang="en-GB" dirty="0"/>
                        <a:t>3,12</a:t>
                      </a:r>
                    </a:p>
                  </a:txBody>
                  <a:tcPr/>
                </a:tc>
                <a:extLst>
                  <a:ext uri="{0D108BD9-81ED-4DB2-BD59-A6C34878D82A}">
                    <a16:rowId xmlns:a16="http://schemas.microsoft.com/office/drawing/2014/main" val="956701346"/>
                  </a:ext>
                </a:extLst>
              </a:tr>
              <a:tr h="265544">
                <a:tc>
                  <a:txBody>
                    <a:bodyPr/>
                    <a:lstStyle/>
                    <a:p>
                      <a:r>
                        <a:rPr lang="en-GB" dirty="0"/>
                        <a:t>2</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Importance of building regular exercise into daily and weekly routines. How to achieve this, for example a daily mile or other forms of regular, vigorous exercise.</a:t>
                      </a:r>
                    </a:p>
                  </a:txBody>
                  <a:tcPr/>
                </a:tc>
                <a:tc>
                  <a:txBody>
                    <a:bodyPr/>
                    <a:lstStyle/>
                    <a:p>
                      <a:endParaRPr lang="en-GB" dirty="0"/>
                    </a:p>
                  </a:txBody>
                  <a:tcPr/>
                </a:tc>
                <a:tc>
                  <a:txBody>
                    <a:bodyPr/>
                    <a:lstStyle/>
                    <a:p>
                      <a:r>
                        <a:rPr lang="en-GB" dirty="0"/>
                        <a:t>1</a:t>
                      </a:r>
                    </a:p>
                  </a:txBody>
                  <a:tcPr/>
                </a:tc>
                <a:tc>
                  <a:txBody>
                    <a:bodyPr/>
                    <a:lstStyle/>
                    <a:p>
                      <a:r>
                        <a:rPr lang="en-GB" dirty="0"/>
                        <a:t>1, 2</a:t>
                      </a:r>
                    </a:p>
                  </a:txBody>
                  <a:tcPr/>
                </a:tc>
                <a:tc>
                  <a:txBody>
                    <a:bodyPr/>
                    <a:lstStyle/>
                    <a:p>
                      <a:endParaRPr lang="en-GB" dirty="0"/>
                    </a:p>
                  </a:txBody>
                  <a:tcPr/>
                </a:tc>
                <a:tc>
                  <a:txBody>
                    <a:bodyPr/>
                    <a:lstStyle/>
                    <a:p>
                      <a:endParaRPr lang="en-GB" dirty="0"/>
                    </a:p>
                  </a:txBody>
                  <a:tcPr/>
                </a:tc>
                <a:tc>
                  <a:txBody>
                    <a:bodyPr/>
                    <a:lstStyle/>
                    <a:p>
                      <a:r>
                        <a:rPr lang="en-GB" dirty="0"/>
                        <a:t>12</a:t>
                      </a:r>
                    </a:p>
                  </a:txBody>
                  <a:tcPr/>
                </a:tc>
                <a:extLst>
                  <a:ext uri="{0D108BD9-81ED-4DB2-BD59-A6C34878D82A}">
                    <a16:rowId xmlns:a16="http://schemas.microsoft.com/office/drawing/2014/main" val="2633167808"/>
                  </a:ext>
                </a:extLst>
              </a:tr>
              <a:tr h="265544">
                <a:tc>
                  <a:txBody>
                    <a:bodyPr/>
                    <a:lstStyle/>
                    <a:p>
                      <a:r>
                        <a:rPr lang="en-GB" dirty="0"/>
                        <a:t>3</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Risks associated with an inactive lifestyle (including obesity).</a:t>
                      </a:r>
                    </a:p>
                  </a:txBody>
                  <a:tcPr/>
                </a:tc>
                <a:tc>
                  <a:txBody>
                    <a:bodyPr/>
                    <a:lstStyle/>
                    <a:p>
                      <a:endParaRPr lang="en-GB" dirty="0"/>
                    </a:p>
                  </a:txBody>
                  <a:tcPr/>
                </a:tc>
                <a:tc>
                  <a:txBody>
                    <a:bodyPr/>
                    <a:lstStyle/>
                    <a:p>
                      <a:r>
                        <a:rPr lang="en-GB" dirty="0"/>
                        <a:t>1</a:t>
                      </a:r>
                    </a:p>
                  </a:txBody>
                  <a:tcPr/>
                </a:tc>
                <a:tc>
                  <a:txBody>
                    <a:bodyPr/>
                    <a:lstStyle/>
                    <a:p>
                      <a:r>
                        <a:rPr lang="en-GB" dirty="0"/>
                        <a:t>1, 2</a:t>
                      </a:r>
                    </a:p>
                  </a:txBody>
                  <a:tcPr/>
                </a:tc>
                <a:tc>
                  <a:txBody>
                    <a:bodyPr/>
                    <a:lstStyle/>
                    <a:p>
                      <a:endParaRPr lang="en-GB" dirty="0"/>
                    </a:p>
                  </a:txBody>
                  <a:tcPr/>
                </a:tc>
                <a:tc>
                  <a:txBody>
                    <a:bodyPr/>
                    <a:lstStyle/>
                    <a:p>
                      <a:endParaRPr lang="en-GB" dirty="0"/>
                    </a:p>
                  </a:txBody>
                  <a:tcPr/>
                </a:tc>
                <a:tc>
                  <a:txBody>
                    <a:bodyPr/>
                    <a:lstStyle/>
                    <a:p>
                      <a:r>
                        <a:rPr lang="en-GB" dirty="0"/>
                        <a:t>12</a:t>
                      </a:r>
                    </a:p>
                  </a:txBody>
                  <a:tcPr/>
                </a:tc>
                <a:extLst>
                  <a:ext uri="{0D108BD9-81ED-4DB2-BD59-A6C34878D82A}">
                    <a16:rowId xmlns:a16="http://schemas.microsoft.com/office/drawing/2014/main" val="1620084487"/>
                  </a:ext>
                </a:extLst>
              </a:tr>
              <a:tr h="265544">
                <a:tc>
                  <a:txBody>
                    <a:bodyPr/>
                    <a:lstStyle/>
                    <a:p>
                      <a:r>
                        <a:rPr lang="en-GB" dirty="0"/>
                        <a:t>4</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How and when to seek support including which adults to speak to in school if they are worried about their health</a:t>
                      </a:r>
                    </a:p>
                  </a:txBody>
                  <a:tcPr/>
                </a:tc>
                <a:tc>
                  <a:txBody>
                    <a:bodyPr/>
                    <a:lstStyle/>
                    <a:p>
                      <a:endParaRPr lang="en-GB" dirty="0"/>
                    </a:p>
                  </a:txBody>
                  <a:tcPr/>
                </a:tc>
                <a:tc>
                  <a:txBody>
                    <a:bodyPr/>
                    <a:lstStyle/>
                    <a:p>
                      <a:endParaRPr lang="en-GB" dirty="0"/>
                    </a:p>
                  </a:txBody>
                  <a:tcPr/>
                </a:tc>
                <a:tc>
                  <a:txBody>
                    <a:bodyPr/>
                    <a:lstStyle/>
                    <a:p>
                      <a:r>
                        <a:rPr lang="en-GB" dirty="0"/>
                        <a:t>1, 2</a:t>
                      </a:r>
                    </a:p>
                  </a:txBody>
                  <a:tcPr/>
                </a:tc>
                <a:tc>
                  <a:txBody>
                    <a:bodyPr/>
                    <a:lstStyle/>
                    <a:p>
                      <a:endParaRPr lang="en-GB" dirty="0"/>
                    </a:p>
                  </a:txBody>
                  <a:tcPr/>
                </a:tc>
                <a:tc>
                  <a:txBody>
                    <a:bodyPr/>
                    <a:lstStyle/>
                    <a:p>
                      <a:endParaRPr lang="en-GB" dirty="0"/>
                    </a:p>
                  </a:txBody>
                  <a:tcPr/>
                </a:tc>
                <a:tc>
                  <a:txBody>
                    <a:bodyPr/>
                    <a:lstStyle/>
                    <a:p>
                      <a:r>
                        <a:rPr lang="en-GB" dirty="0"/>
                        <a:t>12</a:t>
                      </a:r>
                    </a:p>
                  </a:txBody>
                  <a:tcPr/>
                </a:tc>
                <a:extLst>
                  <a:ext uri="{0D108BD9-81ED-4DB2-BD59-A6C34878D82A}">
                    <a16:rowId xmlns:a16="http://schemas.microsoft.com/office/drawing/2014/main" val="3298440184"/>
                  </a:ext>
                </a:extLst>
              </a:tr>
            </a:tbl>
          </a:graphicData>
        </a:graphic>
      </p:graphicFrame>
      <p:sp>
        <p:nvSpPr>
          <p:cNvPr id="4" name="Footer Placeholder 3">
            <a:extLst>
              <a:ext uri="{FF2B5EF4-FFF2-40B4-BE49-F238E27FC236}">
                <a16:creationId xmlns:a16="http://schemas.microsoft.com/office/drawing/2014/main" id="{7F0BD199-DE4A-4700-A76A-A168F1B89245}"/>
              </a:ext>
            </a:extLst>
          </p:cNvPr>
          <p:cNvSpPr>
            <a:spLocks noGrp="1"/>
          </p:cNvSpPr>
          <p:nvPr>
            <p:ph type="ftr" sz="quarter" idx="11"/>
          </p:nvPr>
        </p:nvSpPr>
        <p:spPr/>
        <p:txBody>
          <a:bodyPr/>
          <a:lstStyle/>
          <a:p>
            <a:r>
              <a:rPr lang="en-US"/>
              <a:t>Copyright Entwine Education 2019</a:t>
            </a:r>
            <a:endParaRPr lang="en-US" dirty="0"/>
          </a:p>
        </p:txBody>
      </p:sp>
    </p:spTree>
    <p:extLst>
      <p:ext uri="{BB962C8B-B14F-4D97-AF65-F5344CB8AC3E}">
        <p14:creationId xmlns:p14="http://schemas.microsoft.com/office/powerpoint/2010/main" val="8304488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B0DF55-0CB4-4681-8FF5-D65C593435DA}"/>
              </a:ext>
            </a:extLst>
          </p:cNvPr>
          <p:cNvSpPr>
            <a:spLocks noGrp="1"/>
          </p:cNvSpPr>
          <p:nvPr>
            <p:ph type="title"/>
          </p:nvPr>
        </p:nvSpPr>
        <p:spPr>
          <a:xfrm>
            <a:off x="1775520" y="365126"/>
            <a:ext cx="8892480" cy="1082674"/>
          </a:xfrm>
        </p:spPr>
        <p:txBody>
          <a:bodyPr>
            <a:normAutofit/>
          </a:bodyPr>
          <a:lstStyle/>
          <a:p>
            <a:r>
              <a:rPr lang="en-GB" dirty="0">
                <a:solidFill>
                  <a:srgbClr val="404040"/>
                </a:solidFill>
              </a:rPr>
              <a:t>Physical health and mental wellbeing education</a:t>
            </a:r>
            <a:endParaRPr lang="en-GB" dirty="0"/>
          </a:p>
        </p:txBody>
      </p:sp>
      <p:graphicFrame>
        <p:nvGraphicFramePr>
          <p:cNvPr id="3" name="Table 2">
            <a:extLst>
              <a:ext uri="{FF2B5EF4-FFF2-40B4-BE49-F238E27FC236}">
                <a16:creationId xmlns:a16="http://schemas.microsoft.com/office/drawing/2014/main" id="{65EDFC83-3EE1-4811-A9F7-080611D19754}"/>
              </a:ext>
            </a:extLst>
          </p:cNvPr>
          <p:cNvGraphicFramePr>
            <a:graphicFrameLocks noGrp="1"/>
          </p:cNvGraphicFramePr>
          <p:nvPr>
            <p:extLst>
              <p:ext uri="{D42A27DB-BD31-4B8C-83A1-F6EECF244321}">
                <p14:modId xmlns:p14="http://schemas.microsoft.com/office/powerpoint/2010/main" val="432295634"/>
              </p:ext>
            </p:extLst>
          </p:nvPr>
        </p:nvGraphicFramePr>
        <p:xfrm>
          <a:off x="1775520" y="1447800"/>
          <a:ext cx="9505055" cy="2839720"/>
        </p:xfrm>
        <a:graphic>
          <a:graphicData uri="http://schemas.openxmlformats.org/drawingml/2006/table">
            <a:tbl>
              <a:tblPr firstRow="1" bandRow="1">
                <a:tableStyleId>{5C22544A-7EE6-4342-B048-85BDC9FD1C3A}</a:tableStyleId>
              </a:tblPr>
              <a:tblGrid>
                <a:gridCol w="624421">
                  <a:extLst>
                    <a:ext uri="{9D8B030D-6E8A-4147-A177-3AD203B41FA5}">
                      <a16:colId xmlns:a16="http://schemas.microsoft.com/office/drawing/2014/main" val="3107822706"/>
                    </a:ext>
                  </a:extLst>
                </a:gridCol>
                <a:gridCol w="5966680">
                  <a:extLst>
                    <a:ext uri="{9D8B030D-6E8A-4147-A177-3AD203B41FA5}">
                      <a16:colId xmlns:a16="http://schemas.microsoft.com/office/drawing/2014/main" val="2081163658"/>
                    </a:ext>
                  </a:extLst>
                </a:gridCol>
                <a:gridCol w="485659">
                  <a:extLst>
                    <a:ext uri="{9D8B030D-6E8A-4147-A177-3AD203B41FA5}">
                      <a16:colId xmlns:a16="http://schemas.microsoft.com/office/drawing/2014/main" val="1549247575"/>
                    </a:ext>
                  </a:extLst>
                </a:gridCol>
                <a:gridCol w="485659">
                  <a:extLst>
                    <a:ext uri="{9D8B030D-6E8A-4147-A177-3AD203B41FA5}">
                      <a16:colId xmlns:a16="http://schemas.microsoft.com/office/drawing/2014/main" val="9193170"/>
                    </a:ext>
                  </a:extLst>
                </a:gridCol>
                <a:gridCol w="485659">
                  <a:extLst>
                    <a:ext uri="{9D8B030D-6E8A-4147-A177-3AD203B41FA5}">
                      <a16:colId xmlns:a16="http://schemas.microsoft.com/office/drawing/2014/main" val="880764453"/>
                    </a:ext>
                  </a:extLst>
                </a:gridCol>
                <a:gridCol w="485659">
                  <a:extLst>
                    <a:ext uri="{9D8B030D-6E8A-4147-A177-3AD203B41FA5}">
                      <a16:colId xmlns:a16="http://schemas.microsoft.com/office/drawing/2014/main" val="2460925049"/>
                    </a:ext>
                  </a:extLst>
                </a:gridCol>
                <a:gridCol w="485659">
                  <a:extLst>
                    <a:ext uri="{9D8B030D-6E8A-4147-A177-3AD203B41FA5}">
                      <a16:colId xmlns:a16="http://schemas.microsoft.com/office/drawing/2014/main" val="2367875431"/>
                    </a:ext>
                  </a:extLst>
                </a:gridCol>
                <a:gridCol w="485659">
                  <a:extLst>
                    <a:ext uri="{9D8B030D-6E8A-4147-A177-3AD203B41FA5}">
                      <a16:colId xmlns:a16="http://schemas.microsoft.com/office/drawing/2014/main" val="3686785647"/>
                    </a:ext>
                  </a:extLst>
                </a:gridCol>
              </a:tblGrid>
              <a:tr h="370840">
                <a:tc>
                  <a:txBody>
                    <a:bodyPr/>
                    <a:lstStyle/>
                    <a:p>
                      <a:r>
                        <a:rPr lang="en-GB" dirty="0"/>
                        <a:t>BP</a:t>
                      </a:r>
                    </a:p>
                  </a:txBody>
                  <a:tcPr/>
                </a:tc>
                <a:tc>
                  <a:txBody>
                    <a:bodyPr/>
                    <a:lstStyle/>
                    <a:p>
                      <a:r>
                        <a:rPr lang="en-GB" dirty="0"/>
                        <a:t>Topic 4 – Healthy eating</a:t>
                      </a:r>
                    </a:p>
                  </a:txBody>
                  <a:tcPr/>
                </a:tc>
                <a:tc>
                  <a:txBody>
                    <a:bodyPr/>
                    <a:lstStyle/>
                    <a:p>
                      <a:r>
                        <a:rPr lang="en-GB" dirty="0"/>
                        <a:t>Y1</a:t>
                      </a:r>
                    </a:p>
                  </a:txBody>
                  <a:tcPr/>
                </a:tc>
                <a:tc>
                  <a:txBody>
                    <a:bodyPr/>
                    <a:lstStyle/>
                    <a:p>
                      <a:r>
                        <a:rPr lang="en-GB" dirty="0"/>
                        <a:t>Y2</a:t>
                      </a:r>
                    </a:p>
                  </a:txBody>
                  <a:tcPr/>
                </a:tc>
                <a:tc>
                  <a:txBody>
                    <a:bodyPr/>
                    <a:lstStyle/>
                    <a:p>
                      <a:r>
                        <a:rPr lang="en-GB" dirty="0"/>
                        <a:t>Y3</a:t>
                      </a:r>
                    </a:p>
                  </a:txBody>
                  <a:tcPr/>
                </a:tc>
                <a:tc>
                  <a:txBody>
                    <a:bodyPr/>
                    <a:lstStyle/>
                    <a:p>
                      <a:r>
                        <a:rPr lang="en-GB" dirty="0"/>
                        <a:t>Y4</a:t>
                      </a:r>
                    </a:p>
                  </a:txBody>
                  <a:tcPr/>
                </a:tc>
                <a:tc>
                  <a:txBody>
                    <a:bodyPr/>
                    <a:lstStyle/>
                    <a:p>
                      <a:r>
                        <a:rPr lang="en-GB" dirty="0"/>
                        <a:t>Y5</a:t>
                      </a:r>
                    </a:p>
                  </a:txBody>
                  <a:tcPr/>
                </a:tc>
                <a:tc>
                  <a:txBody>
                    <a:bodyPr/>
                    <a:lstStyle/>
                    <a:p>
                      <a:r>
                        <a:rPr lang="en-GB" dirty="0"/>
                        <a:t>Y6</a:t>
                      </a:r>
                    </a:p>
                  </a:txBody>
                  <a:tcPr/>
                </a:tc>
                <a:extLst>
                  <a:ext uri="{0D108BD9-81ED-4DB2-BD59-A6C34878D82A}">
                    <a16:rowId xmlns:a16="http://schemas.microsoft.com/office/drawing/2014/main" val="3231826599"/>
                  </a:ext>
                </a:extLst>
              </a:tr>
              <a:tr h="370840">
                <a:tc>
                  <a:txBody>
                    <a:bodyPr/>
                    <a:lstStyle/>
                    <a:p>
                      <a:r>
                        <a:rPr lang="en-GB" dirty="0"/>
                        <a:t>1</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What constitutes a healthy diet (including understanding calories and nutritional content).</a:t>
                      </a:r>
                    </a:p>
                  </a:txBody>
                  <a:tcPr/>
                </a:tc>
                <a:tc>
                  <a:txBody>
                    <a:bodyPr/>
                    <a:lstStyle/>
                    <a:p>
                      <a:endParaRPr lang="en-GB" dirty="0"/>
                    </a:p>
                  </a:txBody>
                  <a:tcPr/>
                </a:tc>
                <a:tc>
                  <a:txBody>
                    <a:bodyPr/>
                    <a:lstStyle/>
                    <a:p>
                      <a:r>
                        <a:rPr lang="en-GB" dirty="0"/>
                        <a:t>2</a:t>
                      </a:r>
                    </a:p>
                  </a:txBody>
                  <a:tcPr/>
                </a:tc>
                <a:tc>
                  <a:txBody>
                    <a:bodyPr/>
                    <a:lstStyle/>
                    <a:p>
                      <a:r>
                        <a:rPr lang="en-GB" dirty="0"/>
                        <a:t>1</a:t>
                      </a:r>
                    </a:p>
                  </a:txBody>
                  <a:tcPr/>
                </a:tc>
                <a:tc>
                  <a:txBody>
                    <a:bodyPr/>
                    <a:lstStyle/>
                    <a:p>
                      <a:endParaRPr lang="en-GB" dirty="0"/>
                    </a:p>
                  </a:txBody>
                  <a:tcPr/>
                </a:tc>
                <a:tc>
                  <a:txBody>
                    <a:bodyPr/>
                    <a:lstStyle/>
                    <a:p>
                      <a:endParaRPr lang="en-GB" dirty="0"/>
                    </a:p>
                  </a:txBody>
                  <a:tcPr/>
                </a:tc>
                <a:tc>
                  <a:txBody>
                    <a:bodyPr/>
                    <a:lstStyle/>
                    <a:p>
                      <a:r>
                        <a:rPr lang="en-GB" dirty="0"/>
                        <a:t>12</a:t>
                      </a:r>
                    </a:p>
                  </a:txBody>
                  <a:tcPr/>
                </a:tc>
                <a:extLst>
                  <a:ext uri="{0D108BD9-81ED-4DB2-BD59-A6C34878D82A}">
                    <a16:rowId xmlns:a16="http://schemas.microsoft.com/office/drawing/2014/main" val="956701346"/>
                  </a:ext>
                </a:extLst>
              </a:tr>
              <a:tr h="265544">
                <a:tc>
                  <a:txBody>
                    <a:bodyPr/>
                    <a:lstStyle/>
                    <a:p>
                      <a:r>
                        <a:rPr lang="en-GB" dirty="0"/>
                        <a:t>2</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Principles of planning and preparing a range of healthy meals.</a:t>
                      </a:r>
                    </a:p>
                  </a:txBody>
                  <a:tcPr/>
                </a:tc>
                <a:tc>
                  <a:txBody>
                    <a:bodyPr/>
                    <a:lstStyle/>
                    <a:p>
                      <a:endParaRPr lang="en-GB" dirty="0"/>
                    </a:p>
                  </a:txBody>
                  <a:tcPr/>
                </a:tc>
                <a:tc>
                  <a:txBody>
                    <a:bodyPr/>
                    <a:lstStyle/>
                    <a:p>
                      <a:r>
                        <a:rPr lang="en-GB" dirty="0"/>
                        <a:t>2</a:t>
                      </a:r>
                    </a:p>
                  </a:txBody>
                  <a:tcPr/>
                </a:tc>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r>
                        <a:rPr lang="en-GB" dirty="0"/>
                        <a:t>12</a:t>
                      </a:r>
                    </a:p>
                  </a:txBody>
                  <a:tcPr/>
                </a:tc>
                <a:extLst>
                  <a:ext uri="{0D108BD9-81ED-4DB2-BD59-A6C34878D82A}">
                    <a16:rowId xmlns:a16="http://schemas.microsoft.com/office/drawing/2014/main" val="2633167808"/>
                  </a:ext>
                </a:extLst>
              </a:tr>
              <a:tr h="265544">
                <a:tc>
                  <a:txBody>
                    <a:bodyPr/>
                    <a:lstStyle/>
                    <a:p>
                      <a:r>
                        <a:rPr lang="en-GB" dirty="0"/>
                        <a:t>3</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Characteristics of a poor diet and risks associated with unhealthy eating (including, for example, obesity) and other behaviours (e.g. the impact of alcohol on diet or health).</a:t>
                      </a:r>
                    </a:p>
                  </a:txBody>
                  <a:tcPr/>
                </a:tc>
                <a:tc>
                  <a:txBody>
                    <a:bodyPr/>
                    <a:lstStyle/>
                    <a:p>
                      <a:endParaRPr lang="en-GB" dirty="0"/>
                    </a:p>
                  </a:txBody>
                  <a:tcPr/>
                </a:tc>
                <a:tc>
                  <a:txBody>
                    <a:bodyPr/>
                    <a:lstStyle/>
                    <a:p>
                      <a:r>
                        <a:rPr lang="en-GB" dirty="0"/>
                        <a:t>2</a:t>
                      </a:r>
                    </a:p>
                  </a:txBody>
                  <a:tcPr/>
                </a:tc>
                <a:tc>
                  <a:txBody>
                    <a:bodyPr/>
                    <a:lstStyle/>
                    <a:p>
                      <a:r>
                        <a:rPr lang="en-GB"/>
                        <a:t>1</a:t>
                      </a:r>
                      <a:endParaRPr lang="en-GB" dirty="0"/>
                    </a:p>
                  </a:txBody>
                  <a:tcPr/>
                </a:tc>
                <a:tc>
                  <a:txBody>
                    <a:bodyPr/>
                    <a:lstStyle/>
                    <a:p>
                      <a:endParaRPr lang="en-GB" dirty="0"/>
                    </a:p>
                  </a:txBody>
                  <a:tcPr/>
                </a:tc>
                <a:tc>
                  <a:txBody>
                    <a:bodyPr/>
                    <a:lstStyle/>
                    <a:p>
                      <a:endParaRPr lang="en-GB" dirty="0"/>
                    </a:p>
                  </a:txBody>
                  <a:tcPr/>
                </a:tc>
                <a:tc>
                  <a:txBody>
                    <a:bodyPr/>
                    <a:lstStyle/>
                    <a:p>
                      <a:r>
                        <a:rPr lang="en-GB" dirty="0"/>
                        <a:t>12</a:t>
                      </a:r>
                    </a:p>
                  </a:txBody>
                  <a:tcPr/>
                </a:tc>
                <a:extLst>
                  <a:ext uri="{0D108BD9-81ED-4DB2-BD59-A6C34878D82A}">
                    <a16:rowId xmlns:a16="http://schemas.microsoft.com/office/drawing/2014/main" val="1620084487"/>
                  </a:ext>
                </a:extLst>
              </a:tr>
            </a:tbl>
          </a:graphicData>
        </a:graphic>
      </p:graphicFrame>
      <p:sp>
        <p:nvSpPr>
          <p:cNvPr id="4" name="Footer Placeholder 3">
            <a:extLst>
              <a:ext uri="{FF2B5EF4-FFF2-40B4-BE49-F238E27FC236}">
                <a16:creationId xmlns:a16="http://schemas.microsoft.com/office/drawing/2014/main" id="{4FF28CF9-EC78-4F07-98EF-6449EA9892F7}"/>
              </a:ext>
            </a:extLst>
          </p:cNvPr>
          <p:cNvSpPr>
            <a:spLocks noGrp="1"/>
          </p:cNvSpPr>
          <p:nvPr>
            <p:ph type="ftr" sz="quarter" idx="11"/>
          </p:nvPr>
        </p:nvSpPr>
        <p:spPr/>
        <p:txBody>
          <a:bodyPr/>
          <a:lstStyle/>
          <a:p>
            <a:r>
              <a:rPr lang="en-US"/>
              <a:t>Copyright Entwine Education 2019</a:t>
            </a:r>
            <a:endParaRPr lang="en-US" dirty="0"/>
          </a:p>
        </p:txBody>
      </p:sp>
    </p:spTree>
    <p:extLst>
      <p:ext uri="{BB962C8B-B14F-4D97-AF65-F5344CB8AC3E}">
        <p14:creationId xmlns:p14="http://schemas.microsoft.com/office/powerpoint/2010/main" val="268347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B0DF55-0CB4-4681-8FF5-D65C593435DA}"/>
              </a:ext>
            </a:extLst>
          </p:cNvPr>
          <p:cNvSpPr>
            <a:spLocks noGrp="1"/>
          </p:cNvSpPr>
          <p:nvPr>
            <p:ph type="title"/>
          </p:nvPr>
        </p:nvSpPr>
        <p:spPr>
          <a:xfrm>
            <a:off x="1775520" y="365126"/>
            <a:ext cx="8892480" cy="1082674"/>
          </a:xfrm>
        </p:spPr>
        <p:txBody>
          <a:bodyPr>
            <a:normAutofit/>
          </a:bodyPr>
          <a:lstStyle/>
          <a:p>
            <a:r>
              <a:rPr lang="en-GB" dirty="0">
                <a:solidFill>
                  <a:srgbClr val="404040"/>
                </a:solidFill>
              </a:rPr>
              <a:t>Physical health and mental wellbeing education</a:t>
            </a:r>
            <a:endParaRPr lang="en-GB" dirty="0"/>
          </a:p>
        </p:txBody>
      </p:sp>
      <p:graphicFrame>
        <p:nvGraphicFramePr>
          <p:cNvPr id="3" name="Table 2">
            <a:extLst>
              <a:ext uri="{FF2B5EF4-FFF2-40B4-BE49-F238E27FC236}">
                <a16:creationId xmlns:a16="http://schemas.microsoft.com/office/drawing/2014/main" id="{65EDFC83-3EE1-4811-A9F7-080611D19754}"/>
              </a:ext>
            </a:extLst>
          </p:cNvPr>
          <p:cNvGraphicFramePr>
            <a:graphicFrameLocks noGrp="1"/>
          </p:cNvGraphicFramePr>
          <p:nvPr>
            <p:extLst>
              <p:ext uri="{D42A27DB-BD31-4B8C-83A1-F6EECF244321}">
                <p14:modId xmlns:p14="http://schemas.microsoft.com/office/powerpoint/2010/main" val="2028478955"/>
              </p:ext>
            </p:extLst>
          </p:nvPr>
        </p:nvGraphicFramePr>
        <p:xfrm>
          <a:off x="1775520" y="1447800"/>
          <a:ext cx="9505055" cy="1285240"/>
        </p:xfrm>
        <a:graphic>
          <a:graphicData uri="http://schemas.openxmlformats.org/drawingml/2006/table">
            <a:tbl>
              <a:tblPr firstRow="1" bandRow="1">
                <a:tableStyleId>{5C22544A-7EE6-4342-B048-85BDC9FD1C3A}</a:tableStyleId>
              </a:tblPr>
              <a:tblGrid>
                <a:gridCol w="624421">
                  <a:extLst>
                    <a:ext uri="{9D8B030D-6E8A-4147-A177-3AD203B41FA5}">
                      <a16:colId xmlns:a16="http://schemas.microsoft.com/office/drawing/2014/main" val="3107822706"/>
                    </a:ext>
                  </a:extLst>
                </a:gridCol>
                <a:gridCol w="5966680">
                  <a:extLst>
                    <a:ext uri="{9D8B030D-6E8A-4147-A177-3AD203B41FA5}">
                      <a16:colId xmlns:a16="http://schemas.microsoft.com/office/drawing/2014/main" val="2081163658"/>
                    </a:ext>
                  </a:extLst>
                </a:gridCol>
                <a:gridCol w="485659">
                  <a:extLst>
                    <a:ext uri="{9D8B030D-6E8A-4147-A177-3AD203B41FA5}">
                      <a16:colId xmlns:a16="http://schemas.microsoft.com/office/drawing/2014/main" val="1549247575"/>
                    </a:ext>
                  </a:extLst>
                </a:gridCol>
                <a:gridCol w="485659">
                  <a:extLst>
                    <a:ext uri="{9D8B030D-6E8A-4147-A177-3AD203B41FA5}">
                      <a16:colId xmlns:a16="http://schemas.microsoft.com/office/drawing/2014/main" val="9193170"/>
                    </a:ext>
                  </a:extLst>
                </a:gridCol>
                <a:gridCol w="485659">
                  <a:extLst>
                    <a:ext uri="{9D8B030D-6E8A-4147-A177-3AD203B41FA5}">
                      <a16:colId xmlns:a16="http://schemas.microsoft.com/office/drawing/2014/main" val="880764453"/>
                    </a:ext>
                  </a:extLst>
                </a:gridCol>
                <a:gridCol w="485659">
                  <a:extLst>
                    <a:ext uri="{9D8B030D-6E8A-4147-A177-3AD203B41FA5}">
                      <a16:colId xmlns:a16="http://schemas.microsoft.com/office/drawing/2014/main" val="2460925049"/>
                    </a:ext>
                  </a:extLst>
                </a:gridCol>
                <a:gridCol w="485659">
                  <a:extLst>
                    <a:ext uri="{9D8B030D-6E8A-4147-A177-3AD203B41FA5}">
                      <a16:colId xmlns:a16="http://schemas.microsoft.com/office/drawing/2014/main" val="2367875431"/>
                    </a:ext>
                  </a:extLst>
                </a:gridCol>
                <a:gridCol w="485659">
                  <a:extLst>
                    <a:ext uri="{9D8B030D-6E8A-4147-A177-3AD203B41FA5}">
                      <a16:colId xmlns:a16="http://schemas.microsoft.com/office/drawing/2014/main" val="3686785647"/>
                    </a:ext>
                  </a:extLst>
                </a:gridCol>
              </a:tblGrid>
              <a:tr h="370840">
                <a:tc>
                  <a:txBody>
                    <a:bodyPr/>
                    <a:lstStyle/>
                    <a:p>
                      <a:r>
                        <a:rPr lang="en-GB" dirty="0"/>
                        <a:t>BP</a:t>
                      </a:r>
                    </a:p>
                  </a:txBody>
                  <a:tcPr/>
                </a:tc>
                <a:tc>
                  <a:txBody>
                    <a:bodyPr/>
                    <a:lstStyle/>
                    <a:p>
                      <a:r>
                        <a:rPr lang="en-GB" dirty="0"/>
                        <a:t>Topic 5 – Drugs, alcohol and tobacco</a:t>
                      </a:r>
                    </a:p>
                  </a:txBody>
                  <a:tcPr/>
                </a:tc>
                <a:tc>
                  <a:txBody>
                    <a:bodyPr/>
                    <a:lstStyle/>
                    <a:p>
                      <a:r>
                        <a:rPr lang="en-GB" dirty="0"/>
                        <a:t>Y1</a:t>
                      </a:r>
                    </a:p>
                  </a:txBody>
                  <a:tcPr/>
                </a:tc>
                <a:tc>
                  <a:txBody>
                    <a:bodyPr/>
                    <a:lstStyle/>
                    <a:p>
                      <a:r>
                        <a:rPr lang="en-GB" dirty="0"/>
                        <a:t>Y2</a:t>
                      </a:r>
                    </a:p>
                  </a:txBody>
                  <a:tcPr/>
                </a:tc>
                <a:tc>
                  <a:txBody>
                    <a:bodyPr/>
                    <a:lstStyle/>
                    <a:p>
                      <a:r>
                        <a:rPr lang="en-GB" dirty="0"/>
                        <a:t>Y3</a:t>
                      </a:r>
                    </a:p>
                  </a:txBody>
                  <a:tcPr/>
                </a:tc>
                <a:tc>
                  <a:txBody>
                    <a:bodyPr/>
                    <a:lstStyle/>
                    <a:p>
                      <a:r>
                        <a:rPr lang="en-GB" dirty="0"/>
                        <a:t>Y4</a:t>
                      </a:r>
                    </a:p>
                  </a:txBody>
                  <a:tcPr/>
                </a:tc>
                <a:tc>
                  <a:txBody>
                    <a:bodyPr/>
                    <a:lstStyle/>
                    <a:p>
                      <a:r>
                        <a:rPr lang="en-GB" dirty="0"/>
                        <a:t>Y5</a:t>
                      </a:r>
                    </a:p>
                  </a:txBody>
                  <a:tcPr/>
                </a:tc>
                <a:tc>
                  <a:txBody>
                    <a:bodyPr/>
                    <a:lstStyle/>
                    <a:p>
                      <a:r>
                        <a:rPr lang="en-GB" dirty="0"/>
                        <a:t>Y6</a:t>
                      </a:r>
                    </a:p>
                  </a:txBody>
                  <a:tcPr/>
                </a:tc>
                <a:extLst>
                  <a:ext uri="{0D108BD9-81ED-4DB2-BD59-A6C34878D82A}">
                    <a16:rowId xmlns:a16="http://schemas.microsoft.com/office/drawing/2014/main" val="3231826599"/>
                  </a:ext>
                </a:extLst>
              </a:tr>
              <a:tr h="370840">
                <a:tc>
                  <a:txBody>
                    <a:bodyPr/>
                    <a:lstStyle/>
                    <a:p>
                      <a:r>
                        <a:rPr lang="en-GB" dirty="0"/>
                        <a:t>1</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Facts about legal and illegal harmful substances and associated risks, including smoking, alcohol use and drug-taking. </a:t>
                      </a:r>
                    </a:p>
                  </a:txBody>
                  <a:tcPr/>
                </a:tc>
                <a:tc>
                  <a:txBody>
                    <a:bodyPr/>
                    <a:lstStyle/>
                    <a:p>
                      <a:endParaRPr lang="en-GB" dirty="0"/>
                    </a:p>
                  </a:txBody>
                  <a:tcPr/>
                </a:tc>
                <a:tc>
                  <a:txBody>
                    <a:bodyPr/>
                    <a:lstStyle/>
                    <a:p>
                      <a:endParaRPr lang="en-GB" dirty="0"/>
                    </a:p>
                  </a:txBody>
                  <a:tcPr/>
                </a:tc>
                <a:tc>
                  <a:txBody>
                    <a:bodyPr/>
                    <a:lstStyle/>
                    <a:p>
                      <a:r>
                        <a:rPr lang="en-GB" dirty="0"/>
                        <a:t>4</a:t>
                      </a:r>
                    </a:p>
                  </a:txBody>
                  <a:tcPr/>
                </a:tc>
                <a:tc>
                  <a:txBody>
                    <a:bodyPr/>
                    <a:lstStyle/>
                    <a:p>
                      <a:endParaRPr lang="en-GB" dirty="0"/>
                    </a:p>
                  </a:txBody>
                  <a:tcPr/>
                </a:tc>
                <a:tc>
                  <a:txBody>
                    <a:bodyPr/>
                    <a:lstStyle/>
                    <a:p>
                      <a:r>
                        <a:rPr lang="en-GB" dirty="0"/>
                        <a:t>2</a:t>
                      </a:r>
                    </a:p>
                  </a:txBody>
                  <a:tcPr/>
                </a:tc>
                <a:tc>
                  <a:txBody>
                    <a:bodyPr/>
                    <a:lstStyle/>
                    <a:p>
                      <a:r>
                        <a:rPr lang="en-GB" dirty="0"/>
                        <a:t>2,5</a:t>
                      </a:r>
                    </a:p>
                  </a:txBody>
                  <a:tcPr/>
                </a:tc>
                <a:extLst>
                  <a:ext uri="{0D108BD9-81ED-4DB2-BD59-A6C34878D82A}">
                    <a16:rowId xmlns:a16="http://schemas.microsoft.com/office/drawing/2014/main" val="956701346"/>
                  </a:ext>
                </a:extLst>
              </a:tr>
            </a:tbl>
          </a:graphicData>
        </a:graphic>
      </p:graphicFrame>
      <p:sp>
        <p:nvSpPr>
          <p:cNvPr id="4" name="Footer Placeholder 3">
            <a:extLst>
              <a:ext uri="{FF2B5EF4-FFF2-40B4-BE49-F238E27FC236}">
                <a16:creationId xmlns:a16="http://schemas.microsoft.com/office/drawing/2014/main" id="{2BA35544-B880-432B-8E8B-1C3CE8A054EA}"/>
              </a:ext>
            </a:extLst>
          </p:cNvPr>
          <p:cNvSpPr>
            <a:spLocks noGrp="1"/>
          </p:cNvSpPr>
          <p:nvPr>
            <p:ph type="ftr" sz="quarter" idx="11"/>
          </p:nvPr>
        </p:nvSpPr>
        <p:spPr/>
        <p:txBody>
          <a:bodyPr/>
          <a:lstStyle/>
          <a:p>
            <a:r>
              <a:rPr lang="en-US"/>
              <a:t>Copyright Entwine Education 2019</a:t>
            </a:r>
            <a:endParaRPr lang="en-US" dirty="0"/>
          </a:p>
        </p:txBody>
      </p:sp>
    </p:spTree>
    <p:extLst>
      <p:ext uri="{BB962C8B-B14F-4D97-AF65-F5344CB8AC3E}">
        <p14:creationId xmlns:p14="http://schemas.microsoft.com/office/powerpoint/2010/main" val="3814378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B0DF55-0CB4-4681-8FF5-D65C593435DA}"/>
              </a:ext>
            </a:extLst>
          </p:cNvPr>
          <p:cNvSpPr>
            <a:spLocks noGrp="1"/>
          </p:cNvSpPr>
          <p:nvPr>
            <p:ph type="title"/>
          </p:nvPr>
        </p:nvSpPr>
        <p:spPr>
          <a:xfrm>
            <a:off x="1775520" y="365126"/>
            <a:ext cx="8892480" cy="1082674"/>
          </a:xfrm>
        </p:spPr>
        <p:txBody>
          <a:bodyPr>
            <a:normAutofit/>
          </a:bodyPr>
          <a:lstStyle/>
          <a:p>
            <a:r>
              <a:rPr lang="en-GB" dirty="0">
                <a:solidFill>
                  <a:srgbClr val="404040"/>
                </a:solidFill>
              </a:rPr>
              <a:t>Physical health and mental wellbeing education</a:t>
            </a:r>
            <a:endParaRPr lang="en-GB" dirty="0"/>
          </a:p>
        </p:txBody>
      </p:sp>
      <p:graphicFrame>
        <p:nvGraphicFramePr>
          <p:cNvPr id="3" name="Table 2">
            <a:extLst>
              <a:ext uri="{FF2B5EF4-FFF2-40B4-BE49-F238E27FC236}">
                <a16:creationId xmlns:a16="http://schemas.microsoft.com/office/drawing/2014/main" id="{65EDFC83-3EE1-4811-A9F7-080611D19754}"/>
              </a:ext>
            </a:extLst>
          </p:cNvPr>
          <p:cNvGraphicFramePr>
            <a:graphicFrameLocks noGrp="1"/>
          </p:cNvGraphicFramePr>
          <p:nvPr>
            <p:extLst>
              <p:ext uri="{D42A27DB-BD31-4B8C-83A1-F6EECF244321}">
                <p14:modId xmlns:p14="http://schemas.microsoft.com/office/powerpoint/2010/main" val="1465452116"/>
              </p:ext>
            </p:extLst>
          </p:nvPr>
        </p:nvGraphicFramePr>
        <p:xfrm>
          <a:off x="1775520" y="1447800"/>
          <a:ext cx="9505055" cy="3205480"/>
        </p:xfrm>
        <a:graphic>
          <a:graphicData uri="http://schemas.openxmlformats.org/drawingml/2006/table">
            <a:tbl>
              <a:tblPr firstRow="1" bandRow="1">
                <a:tableStyleId>{5C22544A-7EE6-4342-B048-85BDC9FD1C3A}</a:tableStyleId>
              </a:tblPr>
              <a:tblGrid>
                <a:gridCol w="624421">
                  <a:extLst>
                    <a:ext uri="{9D8B030D-6E8A-4147-A177-3AD203B41FA5}">
                      <a16:colId xmlns:a16="http://schemas.microsoft.com/office/drawing/2014/main" val="3107822706"/>
                    </a:ext>
                  </a:extLst>
                </a:gridCol>
                <a:gridCol w="5966680">
                  <a:extLst>
                    <a:ext uri="{9D8B030D-6E8A-4147-A177-3AD203B41FA5}">
                      <a16:colId xmlns:a16="http://schemas.microsoft.com/office/drawing/2014/main" val="2081163658"/>
                    </a:ext>
                  </a:extLst>
                </a:gridCol>
                <a:gridCol w="485659">
                  <a:extLst>
                    <a:ext uri="{9D8B030D-6E8A-4147-A177-3AD203B41FA5}">
                      <a16:colId xmlns:a16="http://schemas.microsoft.com/office/drawing/2014/main" val="1549247575"/>
                    </a:ext>
                  </a:extLst>
                </a:gridCol>
                <a:gridCol w="485659">
                  <a:extLst>
                    <a:ext uri="{9D8B030D-6E8A-4147-A177-3AD203B41FA5}">
                      <a16:colId xmlns:a16="http://schemas.microsoft.com/office/drawing/2014/main" val="9193170"/>
                    </a:ext>
                  </a:extLst>
                </a:gridCol>
                <a:gridCol w="485659">
                  <a:extLst>
                    <a:ext uri="{9D8B030D-6E8A-4147-A177-3AD203B41FA5}">
                      <a16:colId xmlns:a16="http://schemas.microsoft.com/office/drawing/2014/main" val="880764453"/>
                    </a:ext>
                  </a:extLst>
                </a:gridCol>
                <a:gridCol w="485659">
                  <a:extLst>
                    <a:ext uri="{9D8B030D-6E8A-4147-A177-3AD203B41FA5}">
                      <a16:colId xmlns:a16="http://schemas.microsoft.com/office/drawing/2014/main" val="2460925049"/>
                    </a:ext>
                  </a:extLst>
                </a:gridCol>
                <a:gridCol w="485659">
                  <a:extLst>
                    <a:ext uri="{9D8B030D-6E8A-4147-A177-3AD203B41FA5}">
                      <a16:colId xmlns:a16="http://schemas.microsoft.com/office/drawing/2014/main" val="2367875431"/>
                    </a:ext>
                  </a:extLst>
                </a:gridCol>
                <a:gridCol w="485659">
                  <a:extLst>
                    <a:ext uri="{9D8B030D-6E8A-4147-A177-3AD203B41FA5}">
                      <a16:colId xmlns:a16="http://schemas.microsoft.com/office/drawing/2014/main" val="3686785647"/>
                    </a:ext>
                  </a:extLst>
                </a:gridCol>
              </a:tblGrid>
              <a:tr h="370840">
                <a:tc>
                  <a:txBody>
                    <a:bodyPr/>
                    <a:lstStyle/>
                    <a:p>
                      <a:r>
                        <a:rPr lang="en-GB" dirty="0"/>
                        <a:t>BP</a:t>
                      </a:r>
                    </a:p>
                  </a:txBody>
                  <a:tcPr/>
                </a:tc>
                <a:tc>
                  <a:txBody>
                    <a:bodyPr/>
                    <a:lstStyle/>
                    <a:p>
                      <a:r>
                        <a:rPr lang="en-GB" dirty="0"/>
                        <a:t>Topic 6 – Health and prevention</a:t>
                      </a:r>
                    </a:p>
                  </a:txBody>
                  <a:tcPr/>
                </a:tc>
                <a:tc>
                  <a:txBody>
                    <a:bodyPr/>
                    <a:lstStyle/>
                    <a:p>
                      <a:r>
                        <a:rPr lang="en-GB" dirty="0"/>
                        <a:t>Y1</a:t>
                      </a:r>
                    </a:p>
                  </a:txBody>
                  <a:tcPr/>
                </a:tc>
                <a:tc>
                  <a:txBody>
                    <a:bodyPr/>
                    <a:lstStyle/>
                    <a:p>
                      <a:r>
                        <a:rPr lang="en-GB" dirty="0"/>
                        <a:t>Y2</a:t>
                      </a:r>
                    </a:p>
                  </a:txBody>
                  <a:tcPr/>
                </a:tc>
                <a:tc>
                  <a:txBody>
                    <a:bodyPr/>
                    <a:lstStyle/>
                    <a:p>
                      <a:r>
                        <a:rPr lang="en-GB" dirty="0"/>
                        <a:t>Y3</a:t>
                      </a:r>
                    </a:p>
                  </a:txBody>
                  <a:tcPr/>
                </a:tc>
                <a:tc>
                  <a:txBody>
                    <a:bodyPr/>
                    <a:lstStyle/>
                    <a:p>
                      <a:r>
                        <a:rPr lang="en-GB" dirty="0"/>
                        <a:t>Y4</a:t>
                      </a:r>
                    </a:p>
                  </a:txBody>
                  <a:tcPr/>
                </a:tc>
                <a:tc>
                  <a:txBody>
                    <a:bodyPr/>
                    <a:lstStyle/>
                    <a:p>
                      <a:r>
                        <a:rPr lang="en-GB" dirty="0"/>
                        <a:t>Y5</a:t>
                      </a:r>
                    </a:p>
                  </a:txBody>
                  <a:tcPr/>
                </a:tc>
                <a:tc>
                  <a:txBody>
                    <a:bodyPr/>
                    <a:lstStyle/>
                    <a:p>
                      <a:r>
                        <a:rPr lang="en-GB" dirty="0"/>
                        <a:t>Y6</a:t>
                      </a:r>
                    </a:p>
                  </a:txBody>
                  <a:tcPr/>
                </a:tc>
                <a:extLst>
                  <a:ext uri="{0D108BD9-81ED-4DB2-BD59-A6C34878D82A}">
                    <a16:rowId xmlns:a16="http://schemas.microsoft.com/office/drawing/2014/main" val="3231826599"/>
                  </a:ext>
                </a:extLst>
              </a:tr>
              <a:tr h="370840">
                <a:tc>
                  <a:txBody>
                    <a:bodyPr/>
                    <a:lstStyle/>
                    <a:p>
                      <a:r>
                        <a:rPr lang="en-GB" dirty="0"/>
                        <a:t>1</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Recognise early signs of physical illness, such as weight loss, or unexplained changes to the body.</a:t>
                      </a:r>
                    </a:p>
                  </a:txBody>
                  <a:tcPr/>
                </a:tc>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r>
                        <a:rPr lang="en-GB" dirty="0"/>
                        <a:t>12</a:t>
                      </a:r>
                    </a:p>
                  </a:txBody>
                  <a:tcPr/>
                </a:tc>
                <a:extLst>
                  <a:ext uri="{0D108BD9-81ED-4DB2-BD59-A6C34878D82A}">
                    <a16:rowId xmlns:a16="http://schemas.microsoft.com/office/drawing/2014/main" val="956701346"/>
                  </a:ext>
                </a:extLst>
              </a:tr>
              <a:tr h="370840">
                <a:tc>
                  <a:txBody>
                    <a:bodyPr/>
                    <a:lstStyle/>
                    <a:p>
                      <a:r>
                        <a:rPr lang="en-GB" dirty="0"/>
                        <a:t>2</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About safe and unsafe exposure to the sun, and how to reduce the risk of sun damage, including skin cancer.</a:t>
                      </a:r>
                    </a:p>
                  </a:txBody>
                  <a:tcPr/>
                </a:tc>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r>
                        <a:rPr lang="en-GB" dirty="0"/>
                        <a:t>12</a:t>
                      </a:r>
                    </a:p>
                  </a:txBody>
                  <a:tcPr/>
                </a:tc>
                <a:extLst>
                  <a:ext uri="{0D108BD9-81ED-4DB2-BD59-A6C34878D82A}">
                    <a16:rowId xmlns:a16="http://schemas.microsoft.com/office/drawing/2014/main" val="3719537339"/>
                  </a:ext>
                </a:extLst>
              </a:tr>
              <a:tr h="370840">
                <a:tc>
                  <a:txBody>
                    <a:bodyPr/>
                    <a:lstStyle/>
                    <a:p>
                      <a:r>
                        <a:rPr lang="en-GB" dirty="0"/>
                        <a:t>3</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Importance of good quality sleep for good health and that a lack of sleep can affect weight, mood and ability to learn. </a:t>
                      </a:r>
                    </a:p>
                  </a:txBody>
                  <a:tcPr/>
                </a:tc>
                <a:tc>
                  <a:txBody>
                    <a:bodyPr/>
                    <a:lstStyle/>
                    <a:p>
                      <a:endParaRPr lang="en-GB" dirty="0"/>
                    </a:p>
                  </a:txBody>
                  <a:tcPr/>
                </a:tc>
                <a:tc>
                  <a:txBody>
                    <a:bodyPr/>
                    <a:lstStyle/>
                    <a:p>
                      <a:r>
                        <a:rPr lang="en-GB" dirty="0"/>
                        <a:t>4</a:t>
                      </a:r>
                    </a:p>
                  </a:txBody>
                  <a:tcPr/>
                </a:tc>
                <a:tc>
                  <a:txBody>
                    <a:bodyPr/>
                    <a:lstStyle/>
                    <a:p>
                      <a:r>
                        <a:rPr lang="en-GB" dirty="0"/>
                        <a:t>1, 2</a:t>
                      </a:r>
                    </a:p>
                  </a:txBody>
                  <a:tcPr/>
                </a:tc>
                <a:tc>
                  <a:txBody>
                    <a:bodyPr/>
                    <a:lstStyle/>
                    <a:p>
                      <a:endParaRPr lang="en-GB" dirty="0"/>
                    </a:p>
                  </a:txBody>
                  <a:tcPr/>
                </a:tc>
                <a:tc>
                  <a:txBody>
                    <a:bodyPr/>
                    <a:lstStyle/>
                    <a:p>
                      <a:endParaRPr lang="en-GB" dirty="0"/>
                    </a:p>
                  </a:txBody>
                  <a:tcPr/>
                </a:tc>
                <a:tc>
                  <a:txBody>
                    <a:bodyPr/>
                    <a:lstStyle/>
                    <a:p>
                      <a:r>
                        <a:rPr lang="en-GB" dirty="0"/>
                        <a:t>12</a:t>
                      </a:r>
                    </a:p>
                  </a:txBody>
                  <a:tcPr/>
                </a:tc>
                <a:extLst>
                  <a:ext uri="{0D108BD9-81ED-4DB2-BD59-A6C34878D82A}">
                    <a16:rowId xmlns:a16="http://schemas.microsoft.com/office/drawing/2014/main" val="3774992072"/>
                  </a:ext>
                </a:extLst>
              </a:tr>
              <a:tr h="370840">
                <a:tc>
                  <a:txBody>
                    <a:bodyPr/>
                    <a:lstStyle/>
                    <a:p>
                      <a:r>
                        <a:rPr lang="en-GB" dirty="0"/>
                        <a:t>4</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About dental health and the benefits of good oral hygiene, including visits to the dentists.</a:t>
                      </a:r>
                    </a:p>
                  </a:txBody>
                  <a:tcPr/>
                </a:tc>
                <a:tc>
                  <a:txBody>
                    <a:bodyPr/>
                    <a:lstStyle/>
                    <a:p>
                      <a:r>
                        <a:rPr lang="en-GB" dirty="0"/>
                        <a:t>14</a:t>
                      </a:r>
                    </a:p>
                  </a:txBody>
                  <a:tcPr/>
                </a:tc>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r>
                        <a:rPr lang="en-GB" dirty="0"/>
                        <a:t>12</a:t>
                      </a:r>
                    </a:p>
                  </a:txBody>
                  <a:tcPr/>
                </a:tc>
                <a:extLst>
                  <a:ext uri="{0D108BD9-81ED-4DB2-BD59-A6C34878D82A}">
                    <a16:rowId xmlns:a16="http://schemas.microsoft.com/office/drawing/2014/main" val="1086914262"/>
                  </a:ext>
                </a:extLst>
              </a:tr>
            </a:tbl>
          </a:graphicData>
        </a:graphic>
      </p:graphicFrame>
      <p:sp>
        <p:nvSpPr>
          <p:cNvPr id="4" name="Footer Placeholder 3">
            <a:extLst>
              <a:ext uri="{FF2B5EF4-FFF2-40B4-BE49-F238E27FC236}">
                <a16:creationId xmlns:a16="http://schemas.microsoft.com/office/drawing/2014/main" id="{CF5644F0-AAD1-4106-8FEF-5881B53EFF7B}"/>
              </a:ext>
            </a:extLst>
          </p:cNvPr>
          <p:cNvSpPr>
            <a:spLocks noGrp="1"/>
          </p:cNvSpPr>
          <p:nvPr>
            <p:ph type="ftr" sz="quarter" idx="11"/>
          </p:nvPr>
        </p:nvSpPr>
        <p:spPr/>
        <p:txBody>
          <a:bodyPr/>
          <a:lstStyle/>
          <a:p>
            <a:r>
              <a:rPr lang="en-US"/>
              <a:t>Copyright Entwine Education 2019</a:t>
            </a:r>
            <a:endParaRPr lang="en-US" dirty="0"/>
          </a:p>
        </p:txBody>
      </p:sp>
    </p:spTree>
    <p:extLst>
      <p:ext uri="{BB962C8B-B14F-4D97-AF65-F5344CB8AC3E}">
        <p14:creationId xmlns:p14="http://schemas.microsoft.com/office/powerpoint/2010/main" val="27783618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B0DF55-0CB4-4681-8FF5-D65C593435DA}"/>
              </a:ext>
            </a:extLst>
          </p:cNvPr>
          <p:cNvSpPr>
            <a:spLocks noGrp="1"/>
          </p:cNvSpPr>
          <p:nvPr>
            <p:ph type="title"/>
          </p:nvPr>
        </p:nvSpPr>
        <p:spPr>
          <a:xfrm>
            <a:off x="1775520" y="365126"/>
            <a:ext cx="8892480" cy="1082674"/>
          </a:xfrm>
        </p:spPr>
        <p:txBody>
          <a:bodyPr>
            <a:normAutofit/>
          </a:bodyPr>
          <a:lstStyle/>
          <a:p>
            <a:r>
              <a:rPr lang="en-GB" dirty="0">
                <a:solidFill>
                  <a:srgbClr val="404040"/>
                </a:solidFill>
              </a:rPr>
              <a:t>Physical health and mental wellbeing education</a:t>
            </a:r>
            <a:endParaRPr lang="en-GB" dirty="0"/>
          </a:p>
        </p:txBody>
      </p:sp>
      <p:graphicFrame>
        <p:nvGraphicFramePr>
          <p:cNvPr id="3" name="Table 2">
            <a:extLst>
              <a:ext uri="{FF2B5EF4-FFF2-40B4-BE49-F238E27FC236}">
                <a16:creationId xmlns:a16="http://schemas.microsoft.com/office/drawing/2014/main" id="{65EDFC83-3EE1-4811-A9F7-080611D19754}"/>
              </a:ext>
            </a:extLst>
          </p:cNvPr>
          <p:cNvGraphicFramePr>
            <a:graphicFrameLocks noGrp="1"/>
          </p:cNvGraphicFramePr>
          <p:nvPr>
            <p:extLst>
              <p:ext uri="{D42A27DB-BD31-4B8C-83A1-F6EECF244321}">
                <p14:modId xmlns:p14="http://schemas.microsoft.com/office/powerpoint/2010/main" val="1673521214"/>
              </p:ext>
            </p:extLst>
          </p:nvPr>
        </p:nvGraphicFramePr>
        <p:xfrm>
          <a:off x="1775520" y="1447800"/>
          <a:ext cx="9505055" cy="1925320"/>
        </p:xfrm>
        <a:graphic>
          <a:graphicData uri="http://schemas.openxmlformats.org/drawingml/2006/table">
            <a:tbl>
              <a:tblPr firstRow="1" bandRow="1">
                <a:tableStyleId>{5C22544A-7EE6-4342-B048-85BDC9FD1C3A}</a:tableStyleId>
              </a:tblPr>
              <a:tblGrid>
                <a:gridCol w="624421">
                  <a:extLst>
                    <a:ext uri="{9D8B030D-6E8A-4147-A177-3AD203B41FA5}">
                      <a16:colId xmlns:a16="http://schemas.microsoft.com/office/drawing/2014/main" val="3107822706"/>
                    </a:ext>
                  </a:extLst>
                </a:gridCol>
                <a:gridCol w="5966680">
                  <a:extLst>
                    <a:ext uri="{9D8B030D-6E8A-4147-A177-3AD203B41FA5}">
                      <a16:colId xmlns:a16="http://schemas.microsoft.com/office/drawing/2014/main" val="2081163658"/>
                    </a:ext>
                  </a:extLst>
                </a:gridCol>
                <a:gridCol w="485659">
                  <a:extLst>
                    <a:ext uri="{9D8B030D-6E8A-4147-A177-3AD203B41FA5}">
                      <a16:colId xmlns:a16="http://schemas.microsoft.com/office/drawing/2014/main" val="1549247575"/>
                    </a:ext>
                  </a:extLst>
                </a:gridCol>
                <a:gridCol w="485659">
                  <a:extLst>
                    <a:ext uri="{9D8B030D-6E8A-4147-A177-3AD203B41FA5}">
                      <a16:colId xmlns:a16="http://schemas.microsoft.com/office/drawing/2014/main" val="9193170"/>
                    </a:ext>
                  </a:extLst>
                </a:gridCol>
                <a:gridCol w="485659">
                  <a:extLst>
                    <a:ext uri="{9D8B030D-6E8A-4147-A177-3AD203B41FA5}">
                      <a16:colId xmlns:a16="http://schemas.microsoft.com/office/drawing/2014/main" val="880764453"/>
                    </a:ext>
                  </a:extLst>
                </a:gridCol>
                <a:gridCol w="485659">
                  <a:extLst>
                    <a:ext uri="{9D8B030D-6E8A-4147-A177-3AD203B41FA5}">
                      <a16:colId xmlns:a16="http://schemas.microsoft.com/office/drawing/2014/main" val="2460925049"/>
                    </a:ext>
                  </a:extLst>
                </a:gridCol>
                <a:gridCol w="485659">
                  <a:extLst>
                    <a:ext uri="{9D8B030D-6E8A-4147-A177-3AD203B41FA5}">
                      <a16:colId xmlns:a16="http://schemas.microsoft.com/office/drawing/2014/main" val="2367875431"/>
                    </a:ext>
                  </a:extLst>
                </a:gridCol>
                <a:gridCol w="485659">
                  <a:extLst>
                    <a:ext uri="{9D8B030D-6E8A-4147-A177-3AD203B41FA5}">
                      <a16:colId xmlns:a16="http://schemas.microsoft.com/office/drawing/2014/main" val="3686785647"/>
                    </a:ext>
                  </a:extLst>
                </a:gridCol>
              </a:tblGrid>
              <a:tr h="370840">
                <a:tc>
                  <a:txBody>
                    <a:bodyPr/>
                    <a:lstStyle/>
                    <a:p>
                      <a:r>
                        <a:rPr lang="en-GB" dirty="0"/>
                        <a:t>BP</a:t>
                      </a:r>
                    </a:p>
                  </a:txBody>
                  <a:tcPr/>
                </a:tc>
                <a:tc>
                  <a:txBody>
                    <a:bodyPr/>
                    <a:lstStyle/>
                    <a:p>
                      <a:r>
                        <a:rPr lang="en-GB" dirty="0"/>
                        <a:t>Topic 6 – Health and prevention</a:t>
                      </a:r>
                    </a:p>
                  </a:txBody>
                  <a:tcPr/>
                </a:tc>
                <a:tc>
                  <a:txBody>
                    <a:bodyPr/>
                    <a:lstStyle/>
                    <a:p>
                      <a:r>
                        <a:rPr lang="en-GB" dirty="0"/>
                        <a:t>Y1</a:t>
                      </a:r>
                    </a:p>
                  </a:txBody>
                  <a:tcPr/>
                </a:tc>
                <a:tc>
                  <a:txBody>
                    <a:bodyPr/>
                    <a:lstStyle/>
                    <a:p>
                      <a:r>
                        <a:rPr lang="en-GB" dirty="0"/>
                        <a:t>Y2</a:t>
                      </a:r>
                    </a:p>
                  </a:txBody>
                  <a:tcPr/>
                </a:tc>
                <a:tc>
                  <a:txBody>
                    <a:bodyPr/>
                    <a:lstStyle/>
                    <a:p>
                      <a:r>
                        <a:rPr lang="en-GB" dirty="0"/>
                        <a:t>Y3</a:t>
                      </a:r>
                    </a:p>
                  </a:txBody>
                  <a:tcPr/>
                </a:tc>
                <a:tc>
                  <a:txBody>
                    <a:bodyPr/>
                    <a:lstStyle/>
                    <a:p>
                      <a:r>
                        <a:rPr lang="en-GB" dirty="0"/>
                        <a:t>Y4</a:t>
                      </a:r>
                    </a:p>
                  </a:txBody>
                  <a:tcPr/>
                </a:tc>
                <a:tc>
                  <a:txBody>
                    <a:bodyPr/>
                    <a:lstStyle/>
                    <a:p>
                      <a:r>
                        <a:rPr lang="en-GB" dirty="0"/>
                        <a:t>Y5</a:t>
                      </a:r>
                    </a:p>
                  </a:txBody>
                  <a:tcPr/>
                </a:tc>
                <a:tc>
                  <a:txBody>
                    <a:bodyPr/>
                    <a:lstStyle/>
                    <a:p>
                      <a:r>
                        <a:rPr lang="en-GB" dirty="0"/>
                        <a:t>Y6</a:t>
                      </a:r>
                    </a:p>
                  </a:txBody>
                  <a:tcPr/>
                </a:tc>
                <a:extLst>
                  <a:ext uri="{0D108BD9-81ED-4DB2-BD59-A6C34878D82A}">
                    <a16:rowId xmlns:a16="http://schemas.microsoft.com/office/drawing/2014/main" val="3231826599"/>
                  </a:ext>
                </a:extLst>
              </a:tr>
              <a:tr h="370840">
                <a:tc>
                  <a:txBody>
                    <a:bodyPr/>
                    <a:lstStyle/>
                    <a:p>
                      <a:r>
                        <a:rPr lang="en-GB" dirty="0"/>
                        <a:t>5</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About personal hygiene and germs including bacteria, viruses, how they are spread and the importance of handwashing.</a:t>
                      </a:r>
                    </a:p>
                  </a:txBody>
                  <a:tcPr/>
                </a:tc>
                <a:tc>
                  <a:txBody>
                    <a:bodyPr/>
                    <a:lstStyle/>
                    <a:p>
                      <a:r>
                        <a:rPr lang="en-GB" dirty="0"/>
                        <a:t>13</a:t>
                      </a:r>
                    </a:p>
                  </a:txBody>
                  <a:tcPr/>
                </a:tc>
                <a:tc>
                  <a:txBody>
                    <a:bodyPr/>
                    <a:lstStyle/>
                    <a:p>
                      <a:r>
                        <a:rPr lang="en-GB" dirty="0"/>
                        <a:t>4</a:t>
                      </a:r>
                    </a:p>
                  </a:txBody>
                  <a:tcPr/>
                </a:tc>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r>
                        <a:rPr lang="en-GB" dirty="0"/>
                        <a:t>12</a:t>
                      </a:r>
                    </a:p>
                  </a:txBody>
                  <a:tcPr/>
                </a:tc>
                <a:extLst>
                  <a:ext uri="{0D108BD9-81ED-4DB2-BD59-A6C34878D82A}">
                    <a16:rowId xmlns:a16="http://schemas.microsoft.com/office/drawing/2014/main" val="956701346"/>
                  </a:ext>
                </a:extLst>
              </a:tr>
              <a:tr h="370840">
                <a:tc>
                  <a:txBody>
                    <a:bodyPr/>
                    <a:lstStyle/>
                    <a:p>
                      <a:r>
                        <a:rPr lang="en-GB" dirty="0"/>
                        <a:t>6</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The facts and science relating to allergies, immunisation and vaccination.</a:t>
                      </a:r>
                    </a:p>
                  </a:txBody>
                  <a:tcPr/>
                </a:tc>
                <a:tc>
                  <a:txBody>
                    <a:bodyPr/>
                    <a:lstStyle/>
                    <a:p>
                      <a:endParaRPr lang="en-GB" dirty="0"/>
                    </a:p>
                  </a:txBody>
                  <a:tcPr/>
                </a:tc>
                <a:tc>
                  <a:txBody>
                    <a:bodyPr/>
                    <a:lstStyle/>
                    <a:p>
                      <a:r>
                        <a:rPr lang="en-GB" dirty="0"/>
                        <a:t>3</a:t>
                      </a:r>
                    </a:p>
                  </a:txBody>
                  <a:tcPr/>
                </a:tc>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r>
                        <a:rPr lang="en-GB" dirty="0"/>
                        <a:t>12</a:t>
                      </a:r>
                    </a:p>
                  </a:txBody>
                  <a:tcPr/>
                </a:tc>
                <a:extLst>
                  <a:ext uri="{0D108BD9-81ED-4DB2-BD59-A6C34878D82A}">
                    <a16:rowId xmlns:a16="http://schemas.microsoft.com/office/drawing/2014/main" val="3719537339"/>
                  </a:ext>
                </a:extLst>
              </a:tr>
            </a:tbl>
          </a:graphicData>
        </a:graphic>
      </p:graphicFrame>
      <p:sp>
        <p:nvSpPr>
          <p:cNvPr id="4" name="Footer Placeholder 3">
            <a:extLst>
              <a:ext uri="{FF2B5EF4-FFF2-40B4-BE49-F238E27FC236}">
                <a16:creationId xmlns:a16="http://schemas.microsoft.com/office/drawing/2014/main" id="{56E3B164-66C5-44E9-8B93-06A1EC9B2C77}"/>
              </a:ext>
            </a:extLst>
          </p:cNvPr>
          <p:cNvSpPr>
            <a:spLocks noGrp="1"/>
          </p:cNvSpPr>
          <p:nvPr>
            <p:ph type="ftr" sz="quarter" idx="11"/>
          </p:nvPr>
        </p:nvSpPr>
        <p:spPr/>
        <p:txBody>
          <a:bodyPr/>
          <a:lstStyle/>
          <a:p>
            <a:r>
              <a:rPr lang="en-US"/>
              <a:t>Copyright Entwine Education 2019</a:t>
            </a:r>
            <a:endParaRPr lang="en-US" dirty="0"/>
          </a:p>
        </p:txBody>
      </p:sp>
    </p:spTree>
    <p:extLst>
      <p:ext uri="{BB962C8B-B14F-4D97-AF65-F5344CB8AC3E}">
        <p14:creationId xmlns:p14="http://schemas.microsoft.com/office/powerpoint/2010/main" val="11719632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B0DF55-0CB4-4681-8FF5-D65C593435DA}"/>
              </a:ext>
            </a:extLst>
          </p:cNvPr>
          <p:cNvSpPr>
            <a:spLocks noGrp="1"/>
          </p:cNvSpPr>
          <p:nvPr>
            <p:ph type="title"/>
          </p:nvPr>
        </p:nvSpPr>
        <p:spPr>
          <a:xfrm>
            <a:off x="1775520" y="365126"/>
            <a:ext cx="8892480" cy="1082674"/>
          </a:xfrm>
        </p:spPr>
        <p:txBody>
          <a:bodyPr>
            <a:normAutofit/>
          </a:bodyPr>
          <a:lstStyle/>
          <a:p>
            <a:r>
              <a:rPr lang="en-GB" dirty="0">
                <a:solidFill>
                  <a:srgbClr val="404040"/>
                </a:solidFill>
              </a:rPr>
              <a:t>Physical health and mental wellbeing education</a:t>
            </a:r>
            <a:endParaRPr lang="en-GB" dirty="0"/>
          </a:p>
        </p:txBody>
      </p:sp>
      <p:graphicFrame>
        <p:nvGraphicFramePr>
          <p:cNvPr id="3" name="Table 2">
            <a:extLst>
              <a:ext uri="{FF2B5EF4-FFF2-40B4-BE49-F238E27FC236}">
                <a16:creationId xmlns:a16="http://schemas.microsoft.com/office/drawing/2014/main" id="{65EDFC83-3EE1-4811-A9F7-080611D19754}"/>
              </a:ext>
            </a:extLst>
          </p:cNvPr>
          <p:cNvGraphicFramePr>
            <a:graphicFrameLocks noGrp="1"/>
          </p:cNvGraphicFramePr>
          <p:nvPr>
            <p:extLst>
              <p:ext uri="{D42A27DB-BD31-4B8C-83A1-F6EECF244321}">
                <p14:modId xmlns:p14="http://schemas.microsoft.com/office/powerpoint/2010/main" val="1538023852"/>
              </p:ext>
            </p:extLst>
          </p:nvPr>
        </p:nvGraphicFramePr>
        <p:xfrm>
          <a:off x="1775520" y="1447800"/>
          <a:ext cx="9505055" cy="1651000"/>
        </p:xfrm>
        <a:graphic>
          <a:graphicData uri="http://schemas.openxmlformats.org/drawingml/2006/table">
            <a:tbl>
              <a:tblPr firstRow="1" bandRow="1">
                <a:tableStyleId>{5C22544A-7EE6-4342-B048-85BDC9FD1C3A}</a:tableStyleId>
              </a:tblPr>
              <a:tblGrid>
                <a:gridCol w="624421">
                  <a:extLst>
                    <a:ext uri="{9D8B030D-6E8A-4147-A177-3AD203B41FA5}">
                      <a16:colId xmlns:a16="http://schemas.microsoft.com/office/drawing/2014/main" val="3107822706"/>
                    </a:ext>
                  </a:extLst>
                </a:gridCol>
                <a:gridCol w="5966680">
                  <a:extLst>
                    <a:ext uri="{9D8B030D-6E8A-4147-A177-3AD203B41FA5}">
                      <a16:colId xmlns:a16="http://schemas.microsoft.com/office/drawing/2014/main" val="2081163658"/>
                    </a:ext>
                  </a:extLst>
                </a:gridCol>
                <a:gridCol w="485659">
                  <a:extLst>
                    <a:ext uri="{9D8B030D-6E8A-4147-A177-3AD203B41FA5}">
                      <a16:colId xmlns:a16="http://schemas.microsoft.com/office/drawing/2014/main" val="1549247575"/>
                    </a:ext>
                  </a:extLst>
                </a:gridCol>
                <a:gridCol w="485659">
                  <a:extLst>
                    <a:ext uri="{9D8B030D-6E8A-4147-A177-3AD203B41FA5}">
                      <a16:colId xmlns:a16="http://schemas.microsoft.com/office/drawing/2014/main" val="9193170"/>
                    </a:ext>
                  </a:extLst>
                </a:gridCol>
                <a:gridCol w="485659">
                  <a:extLst>
                    <a:ext uri="{9D8B030D-6E8A-4147-A177-3AD203B41FA5}">
                      <a16:colId xmlns:a16="http://schemas.microsoft.com/office/drawing/2014/main" val="880764453"/>
                    </a:ext>
                  </a:extLst>
                </a:gridCol>
                <a:gridCol w="485659">
                  <a:extLst>
                    <a:ext uri="{9D8B030D-6E8A-4147-A177-3AD203B41FA5}">
                      <a16:colId xmlns:a16="http://schemas.microsoft.com/office/drawing/2014/main" val="2460925049"/>
                    </a:ext>
                  </a:extLst>
                </a:gridCol>
                <a:gridCol w="485659">
                  <a:extLst>
                    <a:ext uri="{9D8B030D-6E8A-4147-A177-3AD203B41FA5}">
                      <a16:colId xmlns:a16="http://schemas.microsoft.com/office/drawing/2014/main" val="2367875431"/>
                    </a:ext>
                  </a:extLst>
                </a:gridCol>
                <a:gridCol w="485659">
                  <a:extLst>
                    <a:ext uri="{9D8B030D-6E8A-4147-A177-3AD203B41FA5}">
                      <a16:colId xmlns:a16="http://schemas.microsoft.com/office/drawing/2014/main" val="3686785647"/>
                    </a:ext>
                  </a:extLst>
                </a:gridCol>
              </a:tblGrid>
              <a:tr h="370840">
                <a:tc>
                  <a:txBody>
                    <a:bodyPr/>
                    <a:lstStyle/>
                    <a:p>
                      <a:r>
                        <a:rPr lang="en-GB" dirty="0"/>
                        <a:t>BP</a:t>
                      </a:r>
                    </a:p>
                  </a:txBody>
                  <a:tcPr/>
                </a:tc>
                <a:tc>
                  <a:txBody>
                    <a:bodyPr/>
                    <a:lstStyle/>
                    <a:p>
                      <a:r>
                        <a:rPr lang="en-GB" dirty="0"/>
                        <a:t>Topic 7 – Basic first aid</a:t>
                      </a:r>
                    </a:p>
                  </a:txBody>
                  <a:tcPr/>
                </a:tc>
                <a:tc>
                  <a:txBody>
                    <a:bodyPr/>
                    <a:lstStyle/>
                    <a:p>
                      <a:r>
                        <a:rPr lang="en-GB" dirty="0"/>
                        <a:t>Y1</a:t>
                      </a:r>
                    </a:p>
                  </a:txBody>
                  <a:tcPr/>
                </a:tc>
                <a:tc>
                  <a:txBody>
                    <a:bodyPr/>
                    <a:lstStyle/>
                    <a:p>
                      <a:r>
                        <a:rPr lang="en-GB" dirty="0"/>
                        <a:t>Y2</a:t>
                      </a:r>
                    </a:p>
                  </a:txBody>
                  <a:tcPr/>
                </a:tc>
                <a:tc>
                  <a:txBody>
                    <a:bodyPr/>
                    <a:lstStyle/>
                    <a:p>
                      <a:r>
                        <a:rPr lang="en-GB" dirty="0"/>
                        <a:t>Y3</a:t>
                      </a:r>
                    </a:p>
                  </a:txBody>
                  <a:tcPr/>
                </a:tc>
                <a:tc>
                  <a:txBody>
                    <a:bodyPr/>
                    <a:lstStyle/>
                    <a:p>
                      <a:r>
                        <a:rPr lang="en-GB" dirty="0"/>
                        <a:t>Y4</a:t>
                      </a:r>
                    </a:p>
                  </a:txBody>
                  <a:tcPr/>
                </a:tc>
                <a:tc>
                  <a:txBody>
                    <a:bodyPr/>
                    <a:lstStyle/>
                    <a:p>
                      <a:r>
                        <a:rPr lang="en-GB" dirty="0"/>
                        <a:t>Y5</a:t>
                      </a:r>
                    </a:p>
                  </a:txBody>
                  <a:tcPr/>
                </a:tc>
                <a:tc>
                  <a:txBody>
                    <a:bodyPr/>
                    <a:lstStyle/>
                    <a:p>
                      <a:r>
                        <a:rPr lang="en-GB" dirty="0"/>
                        <a:t>Y6</a:t>
                      </a:r>
                    </a:p>
                  </a:txBody>
                  <a:tcPr/>
                </a:tc>
                <a:extLst>
                  <a:ext uri="{0D108BD9-81ED-4DB2-BD59-A6C34878D82A}">
                    <a16:rowId xmlns:a16="http://schemas.microsoft.com/office/drawing/2014/main" val="3231826599"/>
                  </a:ext>
                </a:extLst>
              </a:tr>
              <a:tr h="370840">
                <a:tc>
                  <a:txBody>
                    <a:bodyPr/>
                    <a:lstStyle/>
                    <a:p>
                      <a:r>
                        <a:rPr lang="en-GB" dirty="0"/>
                        <a:t>1</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How to make a clear and efficient call to emergency services if necessary.</a:t>
                      </a:r>
                    </a:p>
                  </a:txBody>
                  <a:tcPr/>
                </a:tc>
                <a:tc>
                  <a:txBody>
                    <a:bodyPr/>
                    <a:lstStyle/>
                    <a:p>
                      <a:r>
                        <a:rPr lang="en-GB" dirty="0"/>
                        <a:t>12</a:t>
                      </a:r>
                    </a:p>
                  </a:txBody>
                  <a:tcPr/>
                </a:tc>
                <a:tc>
                  <a:txBody>
                    <a:bodyPr/>
                    <a:lstStyle/>
                    <a:p>
                      <a:endParaRPr lang="en-GB" dirty="0"/>
                    </a:p>
                  </a:txBody>
                  <a:tcPr/>
                </a:tc>
                <a:tc>
                  <a:txBody>
                    <a:bodyPr/>
                    <a:lstStyle/>
                    <a:p>
                      <a:endParaRPr lang="en-GB" dirty="0"/>
                    </a:p>
                  </a:txBody>
                  <a:tcPr/>
                </a:tc>
                <a:tc>
                  <a:txBody>
                    <a:bodyPr/>
                    <a:lstStyle/>
                    <a:p>
                      <a:r>
                        <a:rPr lang="en-GB" dirty="0"/>
                        <a:t>4</a:t>
                      </a:r>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956701346"/>
                  </a:ext>
                </a:extLst>
              </a:tr>
              <a:tr h="370840">
                <a:tc>
                  <a:txBody>
                    <a:bodyPr/>
                    <a:lstStyle/>
                    <a:p>
                      <a:r>
                        <a:rPr lang="en-GB" dirty="0"/>
                        <a:t>2</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Concepts of basic first aid, for example dealing with common injuries, including head injuries.</a:t>
                      </a:r>
                    </a:p>
                  </a:txBody>
                  <a:tcPr/>
                </a:tc>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r>
                        <a:rPr lang="en-GB" dirty="0"/>
                        <a:t>4</a:t>
                      </a:r>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3719537339"/>
                  </a:ext>
                </a:extLst>
              </a:tr>
            </a:tbl>
          </a:graphicData>
        </a:graphic>
      </p:graphicFrame>
      <p:sp>
        <p:nvSpPr>
          <p:cNvPr id="4" name="Footer Placeholder 3">
            <a:extLst>
              <a:ext uri="{FF2B5EF4-FFF2-40B4-BE49-F238E27FC236}">
                <a16:creationId xmlns:a16="http://schemas.microsoft.com/office/drawing/2014/main" id="{5210634E-7C59-4500-A7B9-DEE7F22A4D74}"/>
              </a:ext>
            </a:extLst>
          </p:cNvPr>
          <p:cNvSpPr>
            <a:spLocks noGrp="1"/>
          </p:cNvSpPr>
          <p:nvPr>
            <p:ph type="ftr" sz="quarter" idx="11"/>
          </p:nvPr>
        </p:nvSpPr>
        <p:spPr/>
        <p:txBody>
          <a:bodyPr/>
          <a:lstStyle/>
          <a:p>
            <a:r>
              <a:rPr lang="en-US"/>
              <a:t>Copyright Entwine Education 2019</a:t>
            </a:r>
            <a:endParaRPr lang="en-US" dirty="0"/>
          </a:p>
        </p:txBody>
      </p:sp>
    </p:spTree>
    <p:extLst>
      <p:ext uri="{BB962C8B-B14F-4D97-AF65-F5344CB8AC3E}">
        <p14:creationId xmlns:p14="http://schemas.microsoft.com/office/powerpoint/2010/main" val="3484961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B0DF55-0CB4-4681-8FF5-D65C593435DA}"/>
              </a:ext>
            </a:extLst>
          </p:cNvPr>
          <p:cNvSpPr>
            <a:spLocks noGrp="1"/>
          </p:cNvSpPr>
          <p:nvPr>
            <p:ph type="title"/>
          </p:nvPr>
        </p:nvSpPr>
        <p:spPr>
          <a:xfrm>
            <a:off x="1775520" y="365126"/>
            <a:ext cx="8892480" cy="1082674"/>
          </a:xfrm>
        </p:spPr>
        <p:txBody>
          <a:bodyPr>
            <a:normAutofit/>
          </a:bodyPr>
          <a:lstStyle/>
          <a:p>
            <a:r>
              <a:rPr lang="en-GB" dirty="0">
                <a:solidFill>
                  <a:srgbClr val="404040"/>
                </a:solidFill>
              </a:rPr>
              <a:t>Physical health and mental wellbeing education</a:t>
            </a:r>
            <a:endParaRPr lang="en-GB" dirty="0"/>
          </a:p>
        </p:txBody>
      </p:sp>
      <p:graphicFrame>
        <p:nvGraphicFramePr>
          <p:cNvPr id="3" name="Table 2">
            <a:extLst>
              <a:ext uri="{FF2B5EF4-FFF2-40B4-BE49-F238E27FC236}">
                <a16:creationId xmlns:a16="http://schemas.microsoft.com/office/drawing/2014/main" id="{65EDFC83-3EE1-4811-A9F7-080611D19754}"/>
              </a:ext>
            </a:extLst>
          </p:cNvPr>
          <p:cNvGraphicFramePr>
            <a:graphicFrameLocks noGrp="1"/>
          </p:cNvGraphicFramePr>
          <p:nvPr>
            <p:extLst>
              <p:ext uri="{D42A27DB-BD31-4B8C-83A1-F6EECF244321}">
                <p14:modId xmlns:p14="http://schemas.microsoft.com/office/powerpoint/2010/main" val="3904958621"/>
              </p:ext>
            </p:extLst>
          </p:nvPr>
        </p:nvGraphicFramePr>
        <p:xfrm>
          <a:off x="1775520" y="1447800"/>
          <a:ext cx="9505055" cy="1925320"/>
        </p:xfrm>
        <a:graphic>
          <a:graphicData uri="http://schemas.openxmlformats.org/drawingml/2006/table">
            <a:tbl>
              <a:tblPr firstRow="1" bandRow="1">
                <a:tableStyleId>{5C22544A-7EE6-4342-B048-85BDC9FD1C3A}</a:tableStyleId>
              </a:tblPr>
              <a:tblGrid>
                <a:gridCol w="624421">
                  <a:extLst>
                    <a:ext uri="{9D8B030D-6E8A-4147-A177-3AD203B41FA5}">
                      <a16:colId xmlns:a16="http://schemas.microsoft.com/office/drawing/2014/main" val="3107822706"/>
                    </a:ext>
                  </a:extLst>
                </a:gridCol>
                <a:gridCol w="5966680">
                  <a:extLst>
                    <a:ext uri="{9D8B030D-6E8A-4147-A177-3AD203B41FA5}">
                      <a16:colId xmlns:a16="http://schemas.microsoft.com/office/drawing/2014/main" val="2081163658"/>
                    </a:ext>
                  </a:extLst>
                </a:gridCol>
                <a:gridCol w="485659">
                  <a:extLst>
                    <a:ext uri="{9D8B030D-6E8A-4147-A177-3AD203B41FA5}">
                      <a16:colId xmlns:a16="http://schemas.microsoft.com/office/drawing/2014/main" val="1549247575"/>
                    </a:ext>
                  </a:extLst>
                </a:gridCol>
                <a:gridCol w="485659">
                  <a:extLst>
                    <a:ext uri="{9D8B030D-6E8A-4147-A177-3AD203B41FA5}">
                      <a16:colId xmlns:a16="http://schemas.microsoft.com/office/drawing/2014/main" val="9193170"/>
                    </a:ext>
                  </a:extLst>
                </a:gridCol>
                <a:gridCol w="485659">
                  <a:extLst>
                    <a:ext uri="{9D8B030D-6E8A-4147-A177-3AD203B41FA5}">
                      <a16:colId xmlns:a16="http://schemas.microsoft.com/office/drawing/2014/main" val="880764453"/>
                    </a:ext>
                  </a:extLst>
                </a:gridCol>
                <a:gridCol w="485659">
                  <a:extLst>
                    <a:ext uri="{9D8B030D-6E8A-4147-A177-3AD203B41FA5}">
                      <a16:colId xmlns:a16="http://schemas.microsoft.com/office/drawing/2014/main" val="2460925049"/>
                    </a:ext>
                  </a:extLst>
                </a:gridCol>
                <a:gridCol w="485659">
                  <a:extLst>
                    <a:ext uri="{9D8B030D-6E8A-4147-A177-3AD203B41FA5}">
                      <a16:colId xmlns:a16="http://schemas.microsoft.com/office/drawing/2014/main" val="2367875431"/>
                    </a:ext>
                  </a:extLst>
                </a:gridCol>
                <a:gridCol w="485659">
                  <a:extLst>
                    <a:ext uri="{9D8B030D-6E8A-4147-A177-3AD203B41FA5}">
                      <a16:colId xmlns:a16="http://schemas.microsoft.com/office/drawing/2014/main" val="3686785647"/>
                    </a:ext>
                  </a:extLst>
                </a:gridCol>
              </a:tblGrid>
              <a:tr h="370840">
                <a:tc>
                  <a:txBody>
                    <a:bodyPr/>
                    <a:lstStyle/>
                    <a:p>
                      <a:r>
                        <a:rPr lang="en-GB" dirty="0"/>
                        <a:t>BP</a:t>
                      </a:r>
                    </a:p>
                  </a:txBody>
                  <a:tcPr/>
                </a:tc>
                <a:tc>
                  <a:txBody>
                    <a:bodyPr/>
                    <a:lstStyle/>
                    <a:p>
                      <a:r>
                        <a:rPr lang="en-GB" dirty="0"/>
                        <a:t>Topic 8 – Changing adolescent body</a:t>
                      </a:r>
                    </a:p>
                  </a:txBody>
                  <a:tcPr/>
                </a:tc>
                <a:tc>
                  <a:txBody>
                    <a:bodyPr/>
                    <a:lstStyle/>
                    <a:p>
                      <a:r>
                        <a:rPr lang="en-GB" dirty="0"/>
                        <a:t>Y1</a:t>
                      </a:r>
                    </a:p>
                  </a:txBody>
                  <a:tcPr/>
                </a:tc>
                <a:tc>
                  <a:txBody>
                    <a:bodyPr/>
                    <a:lstStyle/>
                    <a:p>
                      <a:r>
                        <a:rPr lang="en-GB" dirty="0"/>
                        <a:t>Y2</a:t>
                      </a:r>
                    </a:p>
                  </a:txBody>
                  <a:tcPr/>
                </a:tc>
                <a:tc>
                  <a:txBody>
                    <a:bodyPr/>
                    <a:lstStyle/>
                    <a:p>
                      <a:r>
                        <a:rPr lang="en-GB" dirty="0"/>
                        <a:t>Y3</a:t>
                      </a:r>
                    </a:p>
                  </a:txBody>
                  <a:tcPr/>
                </a:tc>
                <a:tc>
                  <a:txBody>
                    <a:bodyPr/>
                    <a:lstStyle/>
                    <a:p>
                      <a:r>
                        <a:rPr lang="en-GB" dirty="0"/>
                        <a:t>Y4</a:t>
                      </a:r>
                    </a:p>
                  </a:txBody>
                  <a:tcPr/>
                </a:tc>
                <a:tc>
                  <a:txBody>
                    <a:bodyPr/>
                    <a:lstStyle/>
                    <a:p>
                      <a:r>
                        <a:rPr lang="en-GB" dirty="0"/>
                        <a:t>Y5</a:t>
                      </a:r>
                    </a:p>
                  </a:txBody>
                  <a:tcPr/>
                </a:tc>
                <a:tc>
                  <a:txBody>
                    <a:bodyPr/>
                    <a:lstStyle/>
                    <a:p>
                      <a:r>
                        <a:rPr lang="en-GB" dirty="0"/>
                        <a:t>Y6</a:t>
                      </a:r>
                    </a:p>
                  </a:txBody>
                  <a:tcPr/>
                </a:tc>
                <a:extLst>
                  <a:ext uri="{0D108BD9-81ED-4DB2-BD59-A6C34878D82A}">
                    <a16:rowId xmlns:a16="http://schemas.microsoft.com/office/drawing/2014/main" val="3231826599"/>
                  </a:ext>
                </a:extLst>
              </a:tr>
              <a:tr h="370840">
                <a:tc>
                  <a:txBody>
                    <a:bodyPr/>
                    <a:lstStyle/>
                    <a:p>
                      <a:r>
                        <a:rPr lang="en-GB" dirty="0"/>
                        <a:t>1</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Key facts about puberty and the changing adolescent body, particularly from age 9 through to age 11, including physical and emotional changes</a:t>
                      </a:r>
                    </a:p>
                  </a:txBody>
                  <a:tcPr/>
                </a:tc>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r>
                        <a:rPr lang="en-GB" dirty="0"/>
                        <a:t>10</a:t>
                      </a:r>
                    </a:p>
                  </a:txBody>
                  <a:tcPr/>
                </a:tc>
                <a:extLst>
                  <a:ext uri="{0D108BD9-81ED-4DB2-BD59-A6C34878D82A}">
                    <a16:rowId xmlns:a16="http://schemas.microsoft.com/office/drawing/2014/main" val="956701346"/>
                  </a:ext>
                </a:extLst>
              </a:tr>
              <a:tr h="370840">
                <a:tc>
                  <a:txBody>
                    <a:bodyPr/>
                    <a:lstStyle/>
                    <a:p>
                      <a:r>
                        <a:rPr lang="en-GB" dirty="0"/>
                        <a:t>2</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About menstrual wellbeing including the key facts about the </a:t>
                      </a:r>
                      <a:r>
                        <a:rPr lang="en-GB"/>
                        <a:t>menstrual cycle</a:t>
                      </a:r>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r>
                        <a:rPr lang="en-GB" dirty="0"/>
                        <a:t>10</a:t>
                      </a:r>
                    </a:p>
                  </a:txBody>
                  <a:tcPr/>
                </a:tc>
                <a:extLst>
                  <a:ext uri="{0D108BD9-81ED-4DB2-BD59-A6C34878D82A}">
                    <a16:rowId xmlns:a16="http://schemas.microsoft.com/office/drawing/2014/main" val="790723723"/>
                  </a:ext>
                </a:extLst>
              </a:tr>
            </a:tbl>
          </a:graphicData>
        </a:graphic>
      </p:graphicFrame>
      <p:sp>
        <p:nvSpPr>
          <p:cNvPr id="4" name="Footer Placeholder 3">
            <a:extLst>
              <a:ext uri="{FF2B5EF4-FFF2-40B4-BE49-F238E27FC236}">
                <a16:creationId xmlns:a16="http://schemas.microsoft.com/office/drawing/2014/main" id="{A0F00742-A696-499E-98E5-06C549142F1E}"/>
              </a:ext>
            </a:extLst>
          </p:cNvPr>
          <p:cNvSpPr>
            <a:spLocks noGrp="1"/>
          </p:cNvSpPr>
          <p:nvPr>
            <p:ph type="ftr" sz="quarter" idx="11"/>
          </p:nvPr>
        </p:nvSpPr>
        <p:spPr/>
        <p:txBody>
          <a:bodyPr/>
          <a:lstStyle/>
          <a:p>
            <a:r>
              <a:rPr lang="en-US"/>
              <a:t>Copyright Entwine Education 2019</a:t>
            </a:r>
            <a:endParaRPr lang="en-US" dirty="0"/>
          </a:p>
        </p:txBody>
      </p:sp>
    </p:spTree>
    <p:extLst>
      <p:ext uri="{BB962C8B-B14F-4D97-AF65-F5344CB8AC3E}">
        <p14:creationId xmlns:p14="http://schemas.microsoft.com/office/powerpoint/2010/main" val="11289217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Children Friends 16x9">
  <a:themeElements>
    <a:clrScheme name="ChildrenFriends">
      <a:dk1>
        <a:srgbClr val="404040"/>
      </a:dk1>
      <a:lt1>
        <a:sysClr val="window" lastClr="FFFFFF"/>
      </a:lt1>
      <a:dk2>
        <a:srgbClr val="000000"/>
      </a:dk2>
      <a:lt2>
        <a:srgbClr val="EAEAEA"/>
      </a:lt2>
      <a:accent1>
        <a:srgbClr val="A63121"/>
      </a:accent1>
      <a:accent2>
        <a:srgbClr val="318DCB"/>
      </a:accent2>
      <a:accent3>
        <a:srgbClr val="F28330"/>
      </a:accent3>
      <a:accent4>
        <a:srgbClr val="50B852"/>
      </a:accent4>
      <a:accent5>
        <a:srgbClr val="EEAD1D"/>
      </a:accent5>
      <a:accent6>
        <a:srgbClr val="A68555"/>
      </a:accent6>
      <a:hlink>
        <a:srgbClr val="F28330"/>
      </a:hlink>
      <a:folHlink>
        <a:srgbClr val="969696"/>
      </a:folHlink>
    </a:clrScheme>
    <a:fontScheme name="Times New Roman-Arial">
      <a:majorFont>
        <a:latin typeface="Times New Roman" panose="02020603050405020304"/>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panose="020B0604020202020204"/>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choolyard kids education presentation, album (widescreen).potx" id="{B61009BD-7448-452D-9EB3-A92629EDAAF7}" vid="{D5A61431-CA5A-45CA-9A81-30AAFC8F1B2C}"/>
    </a:ext>
  </a:extLst>
</a:theme>
</file>

<file path=ppt/theme/theme2.xml><?xml version="1.0" encoding="utf-8"?>
<a:theme xmlns:a="http://schemas.openxmlformats.org/drawingml/2006/main" name="Office Theme">
  <a:themeElements>
    <a:clrScheme name="ChildrenFriends">
      <a:dk1>
        <a:srgbClr val="404040"/>
      </a:dk1>
      <a:lt1>
        <a:sysClr val="window" lastClr="FFFFFF"/>
      </a:lt1>
      <a:dk2>
        <a:srgbClr val="000000"/>
      </a:dk2>
      <a:lt2>
        <a:srgbClr val="EAEAEA"/>
      </a:lt2>
      <a:accent1>
        <a:srgbClr val="A63121"/>
      </a:accent1>
      <a:accent2>
        <a:srgbClr val="318DCB"/>
      </a:accent2>
      <a:accent3>
        <a:srgbClr val="F28330"/>
      </a:accent3>
      <a:accent4>
        <a:srgbClr val="50B852"/>
      </a:accent4>
      <a:accent5>
        <a:srgbClr val="EEAD1D"/>
      </a:accent5>
      <a:accent6>
        <a:srgbClr val="A68555"/>
      </a:accent6>
      <a:hlink>
        <a:srgbClr val="F28330"/>
      </a:hlink>
      <a:folHlink>
        <a:srgbClr val="969696"/>
      </a:folHlink>
    </a:clrScheme>
    <a:fontScheme name="Times New Roman-Arial">
      <a:majorFont>
        <a:latin typeface="Times New Roman" panose="02020603050405020304"/>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panose="020B0604020202020204"/>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ChildrenFriends">
      <a:dk1>
        <a:srgbClr val="404040"/>
      </a:dk1>
      <a:lt1>
        <a:sysClr val="window" lastClr="FFFFFF"/>
      </a:lt1>
      <a:dk2>
        <a:srgbClr val="000000"/>
      </a:dk2>
      <a:lt2>
        <a:srgbClr val="EAEAEA"/>
      </a:lt2>
      <a:accent1>
        <a:srgbClr val="A63121"/>
      </a:accent1>
      <a:accent2>
        <a:srgbClr val="318DCB"/>
      </a:accent2>
      <a:accent3>
        <a:srgbClr val="F28330"/>
      </a:accent3>
      <a:accent4>
        <a:srgbClr val="50B852"/>
      </a:accent4>
      <a:accent5>
        <a:srgbClr val="EEAD1D"/>
      </a:accent5>
      <a:accent6>
        <a:srgbClr val="A68555"/>
      </a:accent6>
      <a:hlink>
        <a:srgbClr val="F28330"/>
      </a:hlink>
      <a:folHlink>
        <a:srgbClr val="969696"/>
      </a:folHlink>
    </a:clrScheme>
    <a:fontScheme name="Times New Roman-Arial">
      <a:majorFont>
        <a:latin typeface="Times New Roman" panose="02020603050405020304"/>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panose="020B0604020202020204"/>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C2799E4745BD84584D98FBADCA312D5" ma:contentTypeVersion="22" ma:contentTypeDescription="Create a new document." ma:contentTypeScope="" ma:versionID="aca1f4d8228ac7ad3ebcb433209e95cf">
  <xsd:schema xmlns:xsd="http://www.w3.org/2001/XMLSchema" xmlns:xs="http://www.w3.org/2001/XMLSchema" xmlns:p="http://schemas.microsoft.com/office/2006/metadata/properties" xmlns:ns2="6ffc7b64-9760-44d1-9903-54377fae99ac" xmlns:ns3="34e0d482-0ac5-4e19-8807-1ccc92dbfa8c" targetNamespace="http://schemas.microsoft.com/office/2006/metadata/properties" ma:root="true" ma:fieldsID="e29e0c77d055da6871dc3027181074ec" ns2:_="" ns3:_="">
    <xsd:import namespace="6ffc7b64-9760-44d1-9903-54377fae99ac"/>
    <xsd:import namespace="34e0d482-0ac5-4e19-8807-1ccc92dbfa8c"/>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LengthInSeconds" minOccurs="0"/>
                <xsd:element ref="ns3:TaxCatchAll" minOccurs="0"/>
                <xsd:element ref="ns2:MediaServiceGenerationTime" minOccurs="0"/>
                <xsd:element ref="ns2:MediaServiceEventHashCode" minOccurs="0"/>
                <xsd:element ref="ns2:MediaServiceOCR" minOccurs="0"/>
                <xsd:element ref="ns2:lcf76f155ced4ddcb4097134ff3c332f" minOccurs="0"/>
                <xsd:element ref="ns3:SharedWithUsers" minOccurs="0"/>
                <xsd:element ref="ns3:SharedWithDetails" minOccurs="0"/>
                <xsd:element ref="ns2:MediaServiceLocation"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ffc7b64-9760-44d1-9903-54377fae99a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LengthInSeconds" ma:index="11" nillable="true" ma:displayName="MediaLengthInSeconds" ma:hidden="true" ma:internalName="MediaLengthInSeconds" ma:readOnly="true">
      <xsd:simpleType>
        <xsd:restriction base="dms:Unknown"/>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15e1fc56-e43e-40b7-9f79-cbf29e345dc5" ma:termSetId="09814cd3-568e-fe90-9814-8d621ff8fb84" ma:anchorId="fba54fb3-c3e1-fe81-a776-ca4b69148c4d" ma:open="true" ma:isKeyword="false">
      <xsd:complexType>
        <xsd:sequence>
          <xsd:element ref="pc:Terms" minOccurs="0" maxOccurs="1"/>
        </xsd:sequence>
      </xsd:complexType>
    </xsd:element>
    <xsd:element name="MediaServiceLocation" ma:index="20" nillable="true" ma:displayName="Location" ma:internalName="MediaServiceLocation" ma:readOnly="true">
      <xsd:simpleType>
        <xsd:restriction base="dms:Text"/>
      </xsd:simpleType>
    </xsd:element>
    <xsd:element name="MediaServiceObjectDetectorVersions" ma:index="21" nillable="true" ma:displayName="MediaServiceObjectDetectorVersions" ma:description=""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34e0d482-0ac5-4e19-8807-1ccc92dbfa8c" elementFormDefault="qualified">
    <xsd:import namespace="http://schemas.microsoft.com/office/2006/documentManagement/types"/>
    <xsd:import namespace="http://schemas.microsoft.com/office/infopath/2007/PartnerControls"/>
    <xsd:element name="TaxCatchAll" ma:index="12" nillable="true" ma:displayName="Taxonomy Catch All Column" ma:hidden="true" ma:list="{dfe47847-7a82-4c91-8043-2bc1f890f6b6}" ma:internalName="TaxCatchAll" ma:showField="CatchAllData" ma:web="34e0d482-0ac5-4e19-8807-1ccc92dbfa8c">
      <xsd:complexType>
        <xsd:complexContent>
          <xsd:extension base="dms:MultiChoiceLookup">
            <xsd:sequence>
              <xsd:element name="Value" type="dms:Lookup" maxOccurs="unbounded" minOccurs="0" nillable="true"/>
            </xsd:sequence>
          </xsd:extension>
        </xsd:complexContent>
      </xsd:complexType>
    </xsd:element>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34e0d482-0ac5-4e19-8807-1ccc92dbfa8c" xsi:nil="true"/>
    <lcf76f155ced4ddcb4097134ff3c332f xmlns="6ffc7b64-9760-44d1-9903-54377fae99ac">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73B4CED-0F9C-4C7E-B4E2-9ECD2168BA6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ffc7b64-9760-44d1-9903-54377fae99ac"/>
    <ds:schemaRef ds:uri="34e0d482-0ac5-4e19-8807-1ccc92dbfa8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9EDF6667-B669-49A4-BBE6-2132BA71C0C7}">
  <ds:schemaRefs>
    <ds:schemaRef ds:uri="http://schemas.microsoft.com/sharepoint/v3/contenttype/forms"/>
  </ds:schemaRefs>
</ds:datastoreItem>
</file>

<file path=customXml/itemProps3.xml><?xml version="1.0" encoding="utf-8"?>
<ds:datastoreItem xmlns:ds="http://schemas.openxmlformats.org/officeDocument/2006/customXml" ds:itemID="{1DA15C6C-6BB6-4DB6-B7D6-7F14EAB2CC5C}">
  <ds:schemaRefs>
    <ds:schemaRef ds:uri="http://schemas.microsoft.com/office/infopath/2007/PartnerControls"/>
    <ds:schemaRef ds:uri="40262f94-9f35-4ac3-9a90-690165a166b7"/>
    <ds:schemaRef ds:uri="http://schemas.microsoft.com/office/2006/metadata/properties"/>
    <ds:schemaRef ds:uri="a4f35948-e619-41b3-aa29-22878b09cfd2"/>
    <ds:schemaRef ds:uri="http://purl.org/dc/elements/1.1/"/>
    <ds:schemaRef ds:uri="http://purl.org/dc/dcmitype/"/>
    <ds:schemaRef ds:uri="http://schemas.microsoft.com/office/2006/documentManagement/types"/>
    <ds:schemaRef ds:uri="http://schemas.openxmlformats.org/package/2006/metadata/core-properties"/>
    <ds:schemaRef ds:uri="http://www.w3.org/XML/1998/namespace"/>
    <ds:schemaRef ds:uri="http://purl.org/dc/terms/"/>
    <ds:schemaRef ds:uri="34e0d482-0ac5-4e19-8807-1ccc92dbfa8c"/>
    <ds:schemaRef ds:uri="6ffc7b64-9760-44d1-9903-54377fae99ac"/>
  </ds:schemaRefs>
</ds:datastoreItem>
</file>

<file path=docProps/app.xml><?xml version="1.0" encoding="utf-8"?>
<Properties xmlns="http://schemas.openxmlformats.org/officeDocument/2006/extended-properties" xmlns:vt="http://schemas.openxmlformats.org/officeDocument/2006/docPropsVTypes">
  <Template>Schoolyard kids education presentation, album (widescreen)</Template>
  <TotalTime>0</TotalTime>
  <Words>2353</Words>
  <Application>Microsoft Office PowerPoint</Application>
  <PresentationFormat>Widescreen</PresentationFormat>
  <Paragraphs>588</Paragraphs>
  <Slides>24</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24</vt:i4>
      </vt:variant>
    </vt:vector>
  </HeadingPairs>
  <TitlesOfParts>
    <vt:vector size="27" baseType="lpstr">
      <vt:lpstr>Arial</vt:lpstr>
      <vt:lpstr>Times New Roman</vt:lpstr>
      <vt:lpstr>Children Friends 16x9</vt:lpstr>
      <vt:lpstr>Talking Points</vt:lpstr>
      <vt:lpstr>Coverage against DFE guidance</vt:lpstr>
      <vt:lpstr>Relationships Education</vt:lpstr>
      <vt:lpstr>Relationships Education</vt:lpstr>
      <vt:lpstr>Relationships Education</vt:lpstr>
      <vt:lpstr>Relationships Education</vt:lpstr>
      <vt:lpstr>Relationships Education</vt:lpstr>
      <vt:lpstr>Relationships Education</vt:lpstr>
      <vt:lpstr>Relationships Education</vt:lpstr>
      <vt:lpstr>Relationships Education</vt:lpstr>
      <vt:lpstr>Relationships Education</vt:lpstr>
      <vt:lpstr>Relationships Education</vt:lpstr>
      <vt:lpstr>Physical health and mental wellbeing education</vt:lpstr>
      <vt:lpstr>Physical health and mental wellbeing education</vt:lpstr>
      <vt:lpstr>Physical health and mental wellbeing education</vt:lpstr>
      <vt:lpstr>Physical health and mental wellbeing education</vt:lpstr>
      <vt:lpstr>Physical health and mental wellbeing education</vt:lpstr>
      <vt:lpstr>Physical health and mental wellbeing education</vt:lpstr>
      <vt:lpstr>Physical health and mental wellbeing education</vt:lpstr>
      <vt:lpstr>Physical health and mental wellbeing education</vt:lpstr>
      <vt:lpstr>Physical health and mental wellbeing education</vt:lpstr>
      <vt:lpstr>Physical health and mental wellbeing education</vt:lpstr>
      <vt:lpstr>Physical health and mental wellbeing education</vt:lpstr>
      <vt:lpstr>Physical health and mental wellbeing education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Talking Points</dc:title>
  <dc:creator>Head</dc:creator>
  <cp:keywords/>
  <cp:lastModifiedBy>Head</cp:lastModifiedBy>
  <cp:revision>103</cp:revision>
  <dcterms:created xsi:type="dcterms:W3CDTF">2018-12-30T20:20:37Z</dcterms:created>
  <dcterms:modified xsi:type="dcterms:W3CDTF">2023-07-29T08:30:10Z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TC038961019991</vt:lpwstr>
  </property>
  <property fmtid="{D5CDD505-2E9C-101B-9397-08002B2CF9AE}" pid="3" name="ContentTypeId">
    <vt:lpwstr>0x010100FC2799E4745BD84584D98FBADCA312D5</vt:lpwstr>
  </property>
  <property fmtid="{D5CDD505-2E9C-101B-9397-08002B2CF9AE}" pid="4" name="Order">
    <vt:r8>3546200</vt:r8>
  </property>
  <property fmtid="{D5CDD505-2E9C-101B-9397-08002B2CF9AE}" pid="5" name="MediaServiceImageTags">
    <vt:lpwstr/>
  </property>
</Properties>
</file>