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67" r:id="rId5"/>
    <p:sldId id="256" r:id="rId6"/>
    <p:sldId id="263" r:id="rId7"/>
    <p:sldId id="257" r:id="rId8"/>
    <p:sldId id="262" r:id="rId9"/>
    <p:sldId id="258" r:id="rId10"/>
    <p:sldId id="264" r:id="rId11"/>
    <p:sldId id="268" r:id="rId12"/>
    <p:sldId id="259" r:id="rId13"/>
    <p:sldId id="265" r:id="rId14"/>
    <p:sldId id="260" r:id="rId15"/>
    <p:sldId id="269" r:id="rId16"/>
    <p:sldId id="270" r:id="rId17"/>
    <p:sldId id="271" r:id="rId18"/>
    <p:sldId id="266" r:id="rId19"/>
    <p:sldId id="261" r:id="rId20"/>
  </p:sldIdLst>
  <p:sldSz cx="13716000" cy="10287000"/>
  <p:notesSz cx="6858000" cy="9144000"/>
  <p:embeddedFontLst>
    <p:embeddedFont>
      <p:font typeface="Muli" panose="020B0604020202020204" charset="0"/>
      <p:regular r:id="rId21"/>
    </p:embeddedFont>
    <p:embeddedFont>
      <p:font typeface="Muli Bold" panose="020B0604020202020204" charset="0"/>
      <p:regular r:id="rId22"/>
    </p:embeddedFont>
    <p:embeddedFont>
      <p:font typeface="Muli Heavy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8E885C-2F57-4D20-B05E-060C191C877C}" v="22" dt="2026-04-01T11:41:36.0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178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d" userId="499471d6-4b28-47fd-bb00-0c0771a14785" providerId="ADAL" clId="{ADFADBF4-27B5-4542-A98F-E26A5F87F5C3}"/>
    <pc:docChg chg="addSld modSld">
      <pc:chgData name="Head" userId="499471d6-4b28-47fd-bb00-0c0771a14785" providerId="ADAL" clId="{ADFADBF4-27B5-4542-A98F-E26A5F87F5C3}" dt="2026-04-01T11:42:03.097" v="142" actId="20577"/>
      <pc:docMkLst>
        <pc:docMk/>
      </pc:docMkLst>
      <pc:sldChg chg="addSp modSp new mod">
        <pc:chgData name="Head" userId="499471d6-4b28-47fd-bb00-0c0771a14785" providerId="ADAL" clId="{ADFADBF4-27B5-4542-A98F-E26A5F87F5C3}" dt="2026-04-01T11:39:02.624" v="37" actId="1076"/>
        <pc:sldMkLst>
          <pc:docMk/>
          <pc:sldMk cId="407425796" sldId="269"/>
        </pc:sldMkLst>
        <pc:spChg chg="add mod">
          <ac:chgData name="Head" userId="499471d6-4b28-47fd-bb00-0c0771a14785" providerId="ADAL" clId="{ADFADBF4-27B5-4542-A98F-E26A5F87F5C3}" dt="2026-04-01T11:37:27.305" v="11" actId="20577"/>
          <ac:spMkLst>
            <pc:docMk/>
            <pc:sldMk cId="407425796" sldId="269"/>
            <ac:spMk id="2" creationId="{B4590025-492D-4B11-7920-F333944D5007}"/>
          </ac:spMkLst>
        </pc:spChg>
        <pc:spChg chg="add mod">
          <ac:chgData name="Head" userId="499471d6-4b28-47fd-bb00-0c0771a14785" providerId="ADAL" clId="{ADFADBF4-27B5-4542-A98F-E26A5F87F5C3}" dt="2026-04-01T11:39:02.624" v="37" actId="1076"/>
          <ac:spMkLst>
            <pc:docMk/>
            <pc:sldMk cId="407425796" sldId="269"/>
            <ac:spMk id="5" creationId="{43DBAB23-41B2-7376-2108-723B7DB5723F}"/>
          </ac:spMkLst>
        </pc:spChg>
        <pc:spChg chg="add mod">
          <ac:chgData name="Head" userId="499471d6-4b28-47fd-bb00-0c0771a14785" providerId="ADAL" clId="{ADFADBF4-27B5-4542-A98F-E26A5F87F5C3}" dt="2026-04-01T11:38:23.984" v="26" actId="20577"/>
          <ac:spMkLst>
            <pc:docMk/>
            <pc:sldMk cId="407425796" sldId="269"/>
            <ac:spMk id="6" creationId="{614CA992-05A8-3553-5C07-B113CC99C58A}"/>
          </ac:spMkLst>
        </pc:spChg>
        <pc:spChg chg="add mod">
          <ac:chgData name="Head" userId="499471d6-4b28-47fd-bb00-0c0771a14785" providerId="ADAL" clId="{ADFADBF4-27B5-4542-A98F-E26A5F87F5C3}" dt="2026-04-01T11:38:58.719" v="35" actId="1076"/>
          <ac:spMkLst>
            <pc:docMk/>
            <pc:sldMk cId="407425796" sldId="269"/>
            <ac:spMk id="9" creationId="{C289375E-B439-64EA-5324-384C97798ED3}"/>
          </ac:spMkLst>
        </pc:spChg>
        <pc:picChg chg="add mod">
          <ac:chgData name="Head" userId="499471d6-4b28-47fd-bb00-0c0771a14785" providerId="ADAL" clId="{ADFADBF4-27B5-4542-A98F-E26A5F87F5C3}" dt="2026-04-01T11:37:34.287" v="13" actId="1076"/>
          <ac:picMkLst>
            <pc:docMk/>
            <pc:sldMk cId="407425796" sldId="269"/>
            <ac:picMk id="3" creationId="{DAEF1BC2-6C4C-CB25-E364-949F51DFDEFE}"/>
          </ac:picMkLst>
        </pc:picChg>
        <pc:picChg chg="add mod">
          <ac:chgData name="Head" userId="499471d6-4b28-47fd-bb00-0c0771a14785" providerId="ADAL" clId="{ADFADBF4-27B5-4542-A98F-E26A5F87F5C3}" dt="2026-04-01T11:38:39.783" v="30" actId="1076"/>
          <ac:picMkLst>
            <pc:docMk/>
            <pc:sldMk cId="407425796" sldId="269"/>
            <ac:picMk id="7" creationId="{FB10DAB1-A523-1DF1-284A-A272E6745881}"/>
          </ac:picMkLst>
        </pc:picChg>
      </pc:sldChg>
      <pc:sldChg chg="addSp modSp new mod">
        <pc:chgData name="Head" userId="499471d6-4b28-47fd-bb00-0c0771a14785" providerId="ADAL" clId="{ADFADBF4-27B5-4542-A98F-E26A5F87F5C3}" dt="2026-04-01T11:40:58.265" v="111" actId="122"/>
        <pc:sldMkLst>
          <pc:docMk/>
          <pc:sldMk cId="4286530211" sldId="270"/>
        </pc:sldMkLst>
        <pc:spChg chg="add mod">
          <ac:chgData name="Head" userId="499471d6-4b28-47fd-bb00-0c0771a14785" providerId="ADAL" clId="{ADFADBF4-27B5-4542-A98F-E26A5F87F5C3}" dt="2026-04-01T11:39:38.232" v="58" actId="1076"/>
          <ac:spMkLst>
            <pc:docMk/>
            <pc:sldMk cId="4286530211" sldId="270"/>
            <ac:spMk id="3" creationId="{EC897F2F-54FC-E2D0-1DE6-DFEEFA26EB86}"/>
          </ac:spMkLst>
        </pc:spChg>
        <pc:spChg chg="add mod">
          <ac:chgData name="Head" userId="499471d6-4b28-47fd-bb00-0c0771a14785" providerId="ADAL" clId="{ADFADBF4-27B5-4542-A98F-E26A5F87F5C3}" dt="2026-04-01T11:40:00.345" v="63" actId="1076"/>
          <ac:spMkLst>
            <pc:docMk/>
            <pc:sldMk cId="4286530211" sldId="270"/>
            <ac:spMk id="5" creationId="{92AA2029-13F6-7AE0-F5FF-0A228FD38D13}"/>
          </ac:spMkLst>
        </pc:spChg>
        <pc:spChg chg="add mod">
          <ac:chgData name="Head" userId="499471d6-4b28-47fd-bb00-0c0771a14785" providerId="ADAL" clId="{ADFADBF4-27B5-4542-A98F-E26A5F87F5C3}" dt="2026-04-01T11:40:32.840" v="106" actId="20577"/>
          <ac:spMkLst>
            <pc:docMk/>
            <pc:sldMk cId="4286530211" sldId="270"/>
            <ac:spMk id="7" creationId="{5EE630A3-BE79-E03D-4912-7C9229D2E1BB}"/>
          </ac:spMkLst>
        </pc:spChg>
        <pc:spChg chg="add mod">
          <ac:chgData name="Head" userId="499471d6-4b28-47fd-bb00-0c0771a14785" providerId="ADAL" clId="{ADFADBF4-27B5-4542-A98F-E26A5F87F5C3}" dt="2026-04-01T11:40:58.265" v="111" actId="122"/>
          <ac:spMkLst>
            <pc:docMk/>
            <pc:sldMk cId="4286530211" sldId="270"/>
            <ac:spMk id="9" creationId="{E80BBD61-AD9A-B3ED-35C7-02E27C310D26}"/>
          </ac:spMkLst>
        </pc:spChg>
        <pc:picChg chg="add mod">
          <ac:chgData name="Head" userId="499471d6-4b28-47fd-bb00-0c0771a14785" providerId="ADAL" clId="{ADFADBF4-27B5-4542-A98F-E26A5F87F5C3}" dt="2026-04-01T11:39:18.303" v="41" actId="1076"/>
          <ac:picMkLst>
            <pc:docMk/>
            <pc:sldMk cId="4286530211" sldId="270"/>
            <ac:picMk id="2" creationId="{12A80316-459A-3F98-7AC4-2F9D44D9EA57}"/>
          </ac:picMkLst>
        </pc:picChg>
        <pc:picChg chg="add mod">
          <ac:chgData name="Head" userId="499471d6-4b28-47fd-bb00-0c0771a14785" providerId="ADAL" clId="{ADFADBF4-27B5-4542-A98F-E26A5F87F5C3}" dt="2026-04-01T11:40:13.305" v="67" actId="1076"/>
          <ac:picMkLst>
            <pc:docMk/>
            <pc:sldMk cId="4286530211" sldId="270"/>
            <ac:picMk id="6" creationId="{6EC5D3CA-39BD-A007-087A-B7A683392CB5}"/>
          </ac:picMkLst>
        </pc:picChg>
      </pc:sldChg>
      <pc:sldChg chg="addSp modSp new mod">
        <pc:chgData name="Head" userId="499471d6-4b28-47fd-bb00-0c0771a14785" providerId="ADAL" clId="{ADFADBF4-27B5-4542-A98F-E26A5F87F5C3}" dt="2026-04-01T11:42:03.097" v="142" actId="20577"/>
        <pc:sldMkLst>
          <pc:docMk/>
          <pc:sldMk cId="3910311653" sldId="271"/>
        </pc:sldMkLst>
        <pc:spChg chg="add mod">
          <ac:chgData name="Head" userId="499471d6-4b28-47fd-bb00-0c0771a14785" providerId="ADAL" clId="{ADFADBF4-27B5-4542-A98F-E26A5F87F5C3}" dt="2026-04-01T11:41:29.749" v="120" actId="122"/>
          <ac:spMkLst>
            <pc:docMk/>
            <pc:sldMk cId="3910311653" sldId="271"/>
            <ac:spMk id="4" creationId="{64EF86F8-77F3-066F-1375-1100B3355C0B}"/>
          </ac:spMkLst>
        </pc:spChg>
        <pc:spChg chg="add mod">
          <ac:chgData name="Head" userId="499471d6-4b28-47fd-bb00-0c0771a14785" providerId="ADAL" clId="{ADFADBF4-27B5-4542-A98F-E26A5F87F5C3}" dt="2026-04-01T11:42:03.097" v="142" actId="20577"/>
          <ac:spMkLst>
            <pc:docMk/>
            <pc:sldMk cId="3910311653" sldId="271"/>
            <ac:spMk id="5" creationId="{37FF19C6-635D-7D60-DD54-075B26CB2AE1}"/>
          </ac:spMkLst>
        </pc:spChg>
        <pc:picChg chg="add mod">
          <ac:chgData name="Head" userId="499471d6-4b28-47fd-bb00-0c0771a14785" providerId="ADAL" clId="{ADFADBF4-27B5-4542-A98F-E26A5F87F5C3}" dt="2026-04-01T11:41:15.232" v="115" actId="1076"/>
          <ac:picMkLst>
            <pc:docMk/>
            <pc:sldMk cId="3910311653" sldId="271"/>
            <ac:picMk id="2" creationId="{F922F14F-7696-DD99-7818-30F2FC2FB7B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4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2azy1D-yyWc?si=nUs_2Qco2Yq2A_jq" TargetMode="External"/><Relationship Id="rId2" Type="http://schemas.openxmlformats.org/officeDocument/2006/relationships/hyperlink" Target="https://youtu.be/0-q1KafFCLU?si=9tJRp2gx8VyezQnz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XB16AkSGLqk?si=iBVjOh2810vC7bKH" TargetMode="External"/><Relationship Id="rId5" Type="http://schemas.openxmlformats.org/officeDocument/2006/relationships/hyperlink" Target="https://youtu.be/hYKYka-PNt0?si=d9u_gc2fK-qtz4tL" TargetMode="External"/><Relationship Id="rId4" Type="http://schemas.openxmlformats.org/officeDocument/2006/relationships/hyperlink" Target="https://youtu.be/eLYyCFuPCX8?si=fbYkKmRdYt8azA1T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4.svg"/><Relationship Id="rId7" Type="http://schemas.openxmlformats.org/officeDocument/2006/relationships/image" Target="../media/image13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-bLUQ2Ec9E?si=8tF0-X5T7JCDYWar" TargetMode="External"/><Relationship Id="rId2" Type="http://schemas.openxmlformats.org/officeDocument/2006/relationships/hyperlink" Target="https://youtu.be/W-fFHeTX70Q?si=2Yja5uT7TtK5ldr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zaWbxeQ9jl0?si=A8qzKawmlrGCjTI1" TargetMode="External"/><Relationship Id="rId5" Type="http://schemas.openxmlformats.org/officeDocument/2006/relationships/hyperlink" Target="https://youtu.be/AE2GF52g4mM?si=iPxSFXVQtEw6zoJf" TargetMode="External"/><Relationship Id="rId4" Type="http://schemas.openxmlformats.org/officeDocument/2006/relationships/hyperlink" Target="https://youtu.be/r1r6CC7i8OY?si=papUTs3TjPWv9MZ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.svg"/><Relationship Id="rId7" Type="http://schemas.openxmlformats.org/officeDocument/2006/relationships/image" Target="../media/image18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00DvaPstcpo?si=a0fJFkrc14crpozl" TargetMode="External"/><Relationship Id="rId2" Type="http://schemas.openxmlformats.org/officeDocument/2006/relationships/hyperlink" Target="https://youtu.be/GkvQoG3wDPQ?si=toGZw6rKohWBBy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M5Y9dandexU?si=5I-LrnEQEhAM4ji5" TargetMode="External"/><Relationship Id="rId5" Type="http://schemas.openxmlformats.org/officeDocument/2006/relationships/hyperlink" Target="https://youtu.be/2cwoxCDY1gY?si=51U9qDuFgoHBPKN0" TargetMode="External"/><Relationship Id="rId4" Type="http://schemas.openxmlformats.org/officeDocument/2006/relationships/hyperlink" Target="https://youtu.be/TxCOdjTyY94?si=A67GMTklfS0SzWj-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4.svg"/><Relationship Id="rId7" Type="http://schemas.openxmlformats.org/officeDocument/2006/relationships/image" Target="../media/image23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i4I2Ae6FQ9g?si=mxG_VeB3sq1jTbkn" TargetMode="External"/><Relationship Id="rId2" Type="http://schemas.openxmlformats.org/officeDocument/2006/relationships/hyperlink" Target="https://youtu.be/sfqkbyJSuf0?si=8-44QxGxvfMbLXJi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youtu.be/RGlrcW6FzeM?si=NOSc7HV6BuTZjmSz" TargetMode="External"/><Relationship Id="rId4" Type="http://schemas.openxmlformats.org/officeDocument/2006/relationships/hyperlink" Target="https://youtu.be/l-O5IHVhWj0?si=XShW_MtjSWbuij5P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4.svg"/><Relationship Id="rId7" Type="http://schemas.openxmlformats.org/officeDocument/2006/relationships/image" Target="../media/image28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jWTwuQ3LeH4?si=enl6xkEbA3O7WBHn" TargetMode="External"/><Relationship Id="rId2" Type="http://schemas.openxmlformats.org/officeDocument/2006/relationships/hyperlink" Target="https://youtu.be/e9BLw4W5KU8?si=7TxoCW65EXa4JOTz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snQ_XUMv_No?si=hbjSPKd5OujrV_52" TargetMode="External"/><Relationship Id="rId5" Type="http://schemas.openxmlformats.org/officeDocument/2006/relationships/hyperlink" Target="https://youtu.be/wMr1sn5iTAA?si=CragsEVLcUNYk8rM" TargetMode="External"/><Relationship Id="rId4" Type="http://schemas.openxmlformats.org/officeDocument/2006/relationships/hyperlink" Target="https://youtu.be/xR-khnY4wDI?si=Qm_1YHBBLPD8uAG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A16B1-7E84-19D6-4B01-7CD6E32934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780" y="495300"/>
            <a:ext cx="13090439" cy="1359701"/>
          </a:xfrm>
        </p:spPr>
        <p:txBody>
          <a:bodyPr>
            <a:noAutofit/>
          </a:bodyPr>
          <a:lstStyle/>
          <a:p>
            <a:r>
              <a:rPr lang="en-GB" sz="4500" dirty="0"/>
              <a:t>Good morning!</a:t>
            </a:r>
            <a:br>
              <a:rPr lang="en-GB" sz="4500" dirty="0"/>
            </a:br>
            <a:r>
              <a:rPr lang="en-GB" sz="4500" dirty="0"/>
              <a:t>Listen to the music and answer one of the questions…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63D302-D57C-9652-E442-81B0D2D5CD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037" y="2287834"/>
            <a:ext cx="6517022" cy="3537845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What instruments can you hear?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How does the music make you feel?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What image can you see when you hear this music?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chemeClr val="tx1"/>
                </a:solidFill>
              </a:rPr>
              <a:t>Can you think of another piece of music like this?</a:t>
            </a:r>
          </a:p>
        </p:txBody>
      </p:sp>
      <p:pic>
        <p:nvPicPr>
          <p:cNvPr id="1026" name="Picture 2" descr="Are You Really Listening? Improve Your Skills &amp; Make Conversations Count">
            <a:extLst>
              <a:ext uri="{FF2B5EF4-FFF2-40B4-BE49-F238E27FC236}">
                <a16:creationId xmlns:a16="http://schemas.microsoft.com/office/drawing/2014/main" id="{10EB56EB-0214-5143-84D4-31AAE8D29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643" y="2628900"/>
            <a:ext cx="5534787" cy="285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Get your thinking caps on - it's London OBC - LEYF Nurseries">
            <a:extLst>
              <a:ext uri="{FF2B5EF4-FFF2-40B4-BE49-F238E27FC236}">
                <a16:creationId xmlns:a16="http://schemas.microsoft.com/office/drawing/2014/main" id="{3DE9AF7F-11CC-9E29-C02E-3CCB04A16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6041577"/>
            <a:ext cx="2413264" cy="353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BE2925D6-56E2-3473-B37B-363CA6BF152F}"/>
              </a:ext>
            </a:extLst>
          </p:cNvPr>
          <p:cNvSpPr txBox="1">
            <a:spLocks/>
          </p:cNvSpPr>
          <p:nvPr/>
        </p:nvSpPr>
        <p:spPr>
          <a:xfrm>
            <a:off x="5562600" y="7048500"/>
            <a:ext cx="6517022" cy="220622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tx1"/>
                </a:solidFill>
              </a:rPr>
              <a:t>Bonus questions…</a:t>
            </a:r>
          </a:p>
          <a:p>
            <a:r>
              <a:rPr lang="en-GB" b="1" dirty="0">
                <a:solidFill>
                  <a:schemeClr val="tx1"/>
                </a:solidFill>
              </a:rPr>
              <a:t>Who is our focus artist this week?</a:t>
            </a:r>
          </a:p>
          <a:p>
            <a:r>
              <a:rPr lang="en-GB" b="1">
                <a:solidFill>
                  <a:schemeClr val="tx1"/>
                </a:solidFill>
              </a:rPr>
              <a:t>Can </a:t>
            </a:r>
            <a:r>
              <a:rPr lang="en-GB" b="1" dirty="0">
                <a:solidFill>
                  <a:schemeClr val="tx1"/>
                </a:solidFill>
              </a:rPr>
              <a:t>you tell me a fact about them?</a:t>
            </a:r>
          </a:p>
        </p:txBody>
      </p:sp>
    </p:spTree>
    <p:extLst>
      <p:ext uri="{BB962C8B-B14F-4D97-AF65-F5344CB8AC3E}">
        <p14:creationId xmlns:p14="http://schemas.microsoft.com/office/powerpoint/2010/main" val="2395204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5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86991" y="5563735"/>
            <a:ext cx="8820624" cy="1940537"/>
          </a:xfrm>
          <a:custGeom>
            <a:avLst/>
            <a:gdLst/>
            <a:ahLst/>
            <a:cxnLst/>
            <a:rect l="l" t="t" r="r" b="b"/>
            <a:pathLst>
              <a:path w="8820624" h="1940537">
                <a:moveTo>
                  <a:pt x="0" y="0"/>
                </a:moveTo>
                <a:lnTo>
                  <a:pt x="8820624" y="0"/>
                </a:lnTo>
                <a:lnTo>
                  <a:pt x="8820624" y="1940537"/>
                </a:lnTo>
                <a:lnTo>
                  <a:pt x="0" y="19405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9707807" y="5986201"/>
            <a:ext cx="1171799" cy="1171799"/>
            <a:chOff x="0" y="0"/>
            <a:chExt cx="1562398" cy="15623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936113" y="5986201"/>
            <a:ext cx="1171799" cy="1171799"/>
            <a:chOff x="0" y="0"/>
            <a:chExt cx="1562398" cy="15623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623755" y="5917594"/>
            <a:ext cx="1171799" cy="1171799"/>
            <a:chOff x="0" y="0"/>
            <a:chExt cx="1562398" cy="15623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8015658" y="5917594"/>
            <a:ext cx="1171799" cy="1171799"/>
            <a:chOff x="0" y="0"/>
            <a:chExt cx="1562398" cy="156239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6321450" y="5986201"/>
            <a:ext cx="1171799" cy="1171799"/>
            <a:chOff x="0" y="0"/>
            <a:chExt cx="1562398" cy="156239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AutoShape 18"/>
          <p:cNvSpPr/>
          <p:nvPr/>
        </p:nvSpPr>
        <p:spPr>
          <a:xfrm flipH="1" flipV="1">
            <a:off x="5223680" y="5286383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/>
          <p:cNvSpPr/>
          <p:nvPr/>
        </p:nvSpPr>
        <p:spPr>
          <a:xfrm flipH="1" flipV="1">
            <a:off x="8599798" y="5252918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0" name="AutoShape 20"/>
          <p:cNvSpPr/>
          <p:nvPr/>
        </p:nvSpPr>
        <p:spPr>
          <a:xfrm>
            <a:off x="10293705" y="703224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1" name="AutoShape 21"/>
          <p:cNvSpPr/>
          <p:nvPr/>
        </p:nvSpPr>
        <p:spPr>
          <a:xfrm>
            <a:off x="6907349" y="7022718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/>
          <p:cNvSpPr/>
          <p:nvPr/>
        </p:nvSpPr>
        <p:spPr>
          <a:xfrm>
            <a:off x="3522012" y="701319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>
            <a:off x="4756629" y="3565411"/>
            <a:ext cx="934102" cy="934102"/>
          </a:xfrm>
          <a:custGeom>
            <a:avLst/>
            <a:gdLst/>
            <a:ahLst/>
            <a:cxnLst/>
            <a:rect l="l" t="t" r="r" b="b"/>
            <a:pathLst>
              <a:path w="934102" h="934102">
                <a:moveTo>
                  <a:pt x="0" y="0"/>
                </a:moveTo>
                <a:lnTo>
                  <a:pt x="934102" y="0"/>
                </a:lnTo>
                <a:lnTo>
                  <a:pt x="934102" y="934102"/>
                </a:lnTo>
                <a:lnTo>
                  <a:pt x="0" y="9341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3102415" y="8380571"/>
            <a:ext cx="839195" cy="1048994"/>
          </a:xfrm>
          <a:custGeom>
            <a:avLst/>
            <a:gdLst/>
            <a:ahLst/>
            <a:cxnLst/>
            <a:rect l="l" t="t" r="r" b="b"/>
            <a:pathLst>
              <a:path w="839195" h="1048994">
                <a:moveTo>
                  <a:pt x="0" y="0"/>
                </a:moveTo>
                <a:lnTo>
                  <a:pt x="839196" y="0"/>
                </a:lnTo>
                <a:lnTo>
                  <a:pt x="839196" y="1048995"/>
                </a:lnTo>
                <a:lnTo>
                  <a:pt x="0" y="10489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6366212" y="8380571"/>
            <a:ext cx="1062182" cy="1062182"/>
          </a:xfrm>
          <a:custGeom>
            <a:avLst/>
            <a:gdLst/>
            <a:ahLst/>
            <a:cxnLst/>
            <a:rect l="l" t="t" r="r" b="b"/>
            <a:pathLst>
              <a:path w="1062182" h="1062182">
                <a:moveTo>
                  <a:pt x="0" y="0"/>
                </a:moveTo>
                <a:lnTo>
                  <a:pt x="1062182" y="0"/>
                </a:lnTo>
                <a:lnTo>
                  <a:pt x="1062182" y="1062183"/>
                </a:lnTo>
                <a:lnTo>
                  <a:pt x="0" y="10621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26"/>
          <p:cNvSpPr/>
          <p:nvPr/>
        </p:nvSpPr>
        <p:spPr>
          <a:xfrm>
            <a:off x="8185816" y="3452289"/>
            <a:ext cx="1047225" cy="1047225"/>
          </a:xfrm>
          <a:custGeom>
            <a:avLst/>
            <a:gdLst/>
            <a:ahLst/>
            <a:cxnLst/>
            <a:rect l="l" t="t" r="r" b="b"/>
            <a:pathLst>
              <a:path w="1047225" h="1047225">
                <a:moveTo>
                  <a:pt x="0" y="0"/>
                </a:moveTo>
                <a:lnTo>
                  <a:pt x="1047225" y="0"/>
                </a:lnTo>
                <a:lnTo>
                  <a:pt x="1047225" y="1047225"/>
                </a:lnTo>
                <a:lnTo>
                  <a:pt x="0" y="104722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27"/>
          <p:cNvSpPr/>
          <p:nvPr/>
        </p:nvSpPr>
        <p:spPr>
          <a:xfrm>
            <a:off x="9604600" y="8455130"/>
            <a:ext cx="1378210" cy="913064"/>
          </a:xfrm>
          <a:custGeom>
            <a:avLst/>
            <a:gdLst/>
            <a:ahLst/>
            <a:cxnLst/>
            <a:rect l="l" t="t" r="r" b="b"/>
            <a:pathLst>
              <a:path w="1378210" h="913064">
                <a:moveTo>
                  <a:pt x="0" y="0"/>
                </a:moveTo>
                <a:lnTo>
                  <a:pt x="1378210" y="0"/>
                </a:lnTo>
                <a:lnTo>
                  <a:pt x="1378210" y="913065"/>
                </a:lnTo>
                <a:lnTo>
                  <a:pt x="0" y="91306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TextBox 28"/>
          <p:cNvSpPr txBox="1"/>
          <p:nvPr/>
        </p:nvSpPr>
        <p:spPr>
          <a:xfrm>
            <a:off x="3819534" y="635379"/>
            <a:ext cx="6372612" cy="59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Autumn Term 1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429000" y="1485900"/>
            <a:ext cx="7153681" cy="16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>
                <a:solidFill>
                  <a:srgbClr val="E87B66"/>
                </a:solidFill>
                <a:latin typeface="Muli Heavy"/>
                <a:ea typeface="Muli Heavy"/>
                <a:cs typeface="Muli Heavy"/>
                <a:sym typeface="Muli Heavy"/>
              </a:rPr>
              <a:t>MUSIC LISTENING JOURNEY </a:t>
            </a:r>
          </a:p>
          <a:p>
            <a:pPr algn="ctr">
              <a:lnSpc>
                <a:spcPts val="4623"/>
              </a:lnSpc>
            </a:pPr>
            <a:endParaRPr lang="en-US" sz="3853" b="1">
              <a:solidFill>
                <a:srgbClr val="E87B66"/>
              </a:solidFill>
              <a:latin typeface="Muli Heavy"/>
              <a:ea typeface="Muli Heavy"/>
              <a:cs typeface="Muli Heavy"/>
              <a:sym typeface="Muli Heavy"/>
            </a:endParaRPr>
          </a:p>
          <a:p>
            <a:pPr algn="ctr">
              <a:lnSpc>
                <a:spcPts val="3423"/>
              </a:lnSpc>
            </a:pPr>
            <a:r>
              <a:rPr lang="en-US" sz="2853" b="1">
                <a:solidFill>
                  <a:srgbClr val="5E17EB"/>
                </a:solidFill>
                <a:latin typeface="Muli Heavy"/>
                <a:ea typeface="Muli Heavy"/>
                <a:cs typeface="Muli Heavy"/>
                <a:sym typeface="Muli Heavy"/>
              </a:rPr>
              <a:t>FOCUS GENRE = POP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345436" y="7761446"/>
            <a:ext cx="2278318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Lido Pimienta</a:t>
            </a:r>
          </a:p>
          <a:p>
            <a:pPr algn="ctr">
              <a:lnSpc>
                <a:spcPts val="2111"/>
              </a:lnSpc>
            </a:pPr>
            <a:r>
              <a:rPr lang="en-US" sz="1759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Columbia / Canada 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6023321" y="7761446"/>
            <a:ext cx="1789443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Vianney</a:t>
            </a:r>
          </a:p>
          <a:p>
            <a:pPr algn="ctr">
              <a:lnSpc>
                <a:spcPts val="2111"/>
              </a:lnSpc>
            </a:pPr>
            <a:r>
              <a:rPr lang="en-US" sz="1759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France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9187457" y="7761446"/>
            <a:ext cx="2240717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Stevie Wonder </a:t>
            </a:r>
          </a:p>
          <a:p>
            <a:pPr algn="ctr">
              <a:lnSpc>
                <a:spcPts val="2111"/>
              </a:lnSpc>
            </a:pPr>
            <a:r>
              <a:rPr lang="en-US" sz="1759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491370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IU </a:t>
            </a:r>
          </a:p>
          <a:p>
            <a:pPr algn="ctr">
              <a:lnSpc>
                <a:spcPts val="2382"/>
              </a:lnSpc>
            </a:pPr>
            <a:r>
              <a:rPr lang="en-US" sz="1985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Korea 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7115105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The Beatles </a:t>
            </a:r>
          </a:p>
          <a:p>
            <a:pPr algn="ctr">
              <a:lnSpc>
                <a:spcPts val="2382"/>
              </a:lnSpc>
            </a:pPr>
            <a:r>
              <a:rPr lang="en-US" sz="1985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The United Kingdom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28FC92-671A-D477-13F7-04DDDB66B06E}"/>
              </a:ext>
            </a:extLst>
          </p:cNvPr>
          <p:cNvSpPr txBox="1"/>
          <p:nvPr/>
        </p:nvSpPr>
        <p:spPr>
          <a:xfrm>
            <a:off x="228600" y="531424"/>
            <a:ext cx="13182600" cy="9510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🎤 </a:t>
            </a:r>
            <a:r>
              <a:rPr lang="en-GB" b="1" dirty="0"/>
              <a:t>IU (Lee Ji-eun)</a:t>
            </a:r>
          </a:p>
          <a:p>
            <a:r>
              <a:rPr lang="en-GB" b="1" dirty="0"/>
              <a:t>Nationality</a:t>
            </a:r>
            <a:r>
              <a:rPr lang="en-GB" dirty="0"/>
              <a:t>: South Korean</a:t>
            </a:r>
          </a:p>
          <a:p>
            <a:r>
              <a:rPr lang="en-GB" b="1" dirty="0"/>
              <a:t>Why Explore</a:t>
            </a:r>
            <a:r>
              <a:rPr lang="en-GB" dirty="0"/>
              <a:t>: IU is one of the most influential K-pop artists, known for her lyrical ballads and emotional storytelling. She is also admired for her charitable work and advocacy for youth mental health.</a:t>
            </a:r>
          </a:p>
          <a:p>
            <a:r>
              <a:rPr lang="en-GB" b="1" dirty="0"/>
              <a:t>Suggested Songs</a:t>
            </a:r>
            <a:r>
              <a:rPr lang="en-GB" dirty="0"/>
              <a:t>: Palette, Eight</a:t>
            </a:r>
          </a:p>
          <a:p>
            <a:r>
              <a:rPr lang="en-GB" dirty="0">
                <a:hlinkClick r:id="rId2"/>
              </a:rPr>
              <a:t>https://youtu.be/0-q1KafFCLU?si=9tJRp2gx8VyezQnz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Lido Pimienta</a:t>
            </a:r>
          </a:p>
          <a:p>
            <a:r>
              <a:rPr lang="en-GB" b="1" dirty="0"/>
              <a:t>Nationality:</a:t>
            </a:r>
            <a:r>
              <a:rPr lang="en-GB" dirty="0"/>
              <a:t> Colombian-Canadian</a:t>
            </a:r>
          </a:p>
          <a:p>
            <a:r>
              <a:rPr lang="en-GB" b="1" dirty="0"/>
              <a:t>Why Explore:</a:t>
            </a:r>
            <a:r>
              <a:rPr lang="en-GB" dirty="0"/>
              <a:t> Lido Pimienta uses traditional Colombian sounds (like cumbia) with electronic music to explore themes of identity, feminism, and decolonisation. She offers a unique cultural perspective rarely seen in mainstream music.</a:t>
            </a:r>
            <a:endParaRPr lang="en-GB" b="1" dirty="0"/>
          </a:p>
          <a:p>
            <a:r>
              <a:rPr lang="en-GB" b="1" dirty="0"/>
              <a:t>Suggested Songs:</a:t>
            </a:r>
            <a:r>
              <a:rPr lang="en-GB" dirty="0"/>
              <a:t> Nada, Eso Que Tú </a:t>
            </a:r>
            <a:r>
              <a:rPr lang="en-GB" dirty="0" err="1"/>
              <a:t>Haces</a:t>
            </a:r>
            <a:endParaRPr lang="en-GB" dirty="0"/>
          </a:p>
          <a:p>
            <a:r>
              <a:rPr lang="en-GB" dirty="0">
                <a:hlinkClick r:id="rId3"/>
              </a:rPr>
              <a:t>https://youtu.be/2azy1D-yyWc?si=nUs_2Qco2Yq2A_jq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Vianney</a:t>
            </a:r>
          </a:p>
          <a:p>
            <a:r>
              <a:rPr lang="en-GB" b="1" dirty="0"/>
              <a:t>Nationality:</a:t>
            </a:r>
            <a:r>
              <a:rPr lang="en-GB" dirty="0"/>
              <a:t> French</a:t>
            </a:r>
          </a:p>
          <a:p>
            <a:r>
              <a:rPr lang="en-GB" b="1" dirty="0"/>
              <a:t>Why Explore:</a:t>
            </a:r>
            <a:r>
              <a:rPr lang="en-GB" dirty="0"/>
              <a:t> Vianney is a singer-songwriter known for acoustic pop songs with positive, reflective lyrics. His gentle vocal style and poetic lyrics make him a good introduction to French music and language.</a:t>
            </a:r>
          </a:p>
          <a:p>
            <a:r>
              <a:rPr lang="en-GB" b="1" dirty="0"/>
              <a:t>Suggested Songs:</a:t>
            </a:r>
            <a:r>
              <a:rPr lang="en-GB" dirty="0"/>
              <a:t> Je </a:t>
            </a:r>
            <a:r>
              <a:rPr lang="en-GB" dirty="0" err="1"/>
              <a:t>m’en</a:t>
            </a:r>
            <a:r>
              <a:rPr lang="en-GB" dirty="0"/>
              <a:t> </a:t>
            </a:r>
            <a:r>
              <a:rPr lang="en-GB" dirty="0" err="1"/>
              <a:t>vais</a:t>
            </a:r>
            <a:r>
              <a:rPr lang="en-GB" dirty="0"/>
              <a:t>, Beau-papa</a:t>
            </a:r>
          </a:p>
          <a:p>
            <a:r>
              <a:rPr lang="en-GB" dirty="0">
                <a:hlinkClick r:id="rId4"/>
              </a:rPr>
              <a:t>https://youtu.be/eLYyCFuPCX8?si=fbYkKmRdYt8azA1T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🎹 </a:t>
            </a:r>
            <a:r>
              <a:rPr lang="en-GB" b="1" dirty="0"/>
              <a:t>Stevie Wonder</a:t>
            </a:r>
          </a:p>
          <a:p>
            <a:r>
              <a:rPr lang="en-GB" b="1" dirty="0"/>
              <a:t>Nationality:</a:t>
            </a:r>
            <a:r>
              <a:rPr lang="en-GB" dirty="0"/>
              <a:t> American</a:t>
            </a:r>
          </a:p>
          <a:p>
            <a:r>
              <a:rPr lang="en-GB" b="1" dirty="0"/>
              <a:t>Why Explore:</a:t>
            </a:r>
            <a:r>
              <a:rPr lang="en-GB" dirty="0"/>
              <a:t> A musical legend who began his career as a child prodigy, Stevie Wonder’s music is soulful, joyful, and empowering. He also campaigned for civil rights and disability awareness.</a:t>
            </a:r>
          </a:p>
          <a:p>
            <a:r>
              <a:rPr lang="en-GB" b="1" dirty="0"/>
              <a:t>Suggested Songs:</a:t>
            </a:r>
            <a:r>
              <a:rPr lang="en-GB" dirty="0"/>
              <a:t> Superstition, Isn’t She Lovely, I Just Called to Say I Love You</a:t>
            </a:r>
          </a:p>
          <a:p>
            <a:r>
              <a:rPr lang="en-GB" dirty="0">
                <a:hlinkClick r:id="rId5"/>
              </a:rPr>
              <a:t>https://youtu.be/hYKYka-PNt0?si=d9u_gc2fK-qtz4tL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🎸 </a:t>
            </a:r>
            <a:r>
              <a:rPr lang="en-GB" b="1" dirty="0"/>
              <a:t>The Beatles</a:t>
            </a:r>
          </a:p>
          <a:p>
            <a:r>
              <a:rPr lang="en-GB" b="1" dirty="0"/>
              <a:t>Why Explore:</a:t>
            </a:r>
            <a:r>
              <a:rPr lang="en-GB" dirty="0"/>
              <a:t> Possibly the most influential band in modern music history, The Beatles revolutionised pop and rock. Their songs are catchy, wide-ranging in style, and great for singing and rhythm activities.</a:t>
            </a:r>
          </a:p>
          <a:p>
            <a:r>
              <a:rPr lang="en-GB" b="1" dirty="0"/>
              <a:t>Suggested Songs:</a:t>
            </a:r>
            <a:r>
              <a:rPr lang="en-GB" dirty="0"/>
              <a:t> Yellow Submarine, Here Comes the Sun, All You Need Is Love</a:t>
            </a:r>
          </a:p>
          <a:p>
            <a:r>
              <a:rPr lang="en-GB" dirty="0">
                <a:hlinkClick r:id="rId6"/>
              </a:rPr>
              <a:t>https://youtu.be/XB16AkSGLqk?si=iBVjOh2810vC7bKH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9550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5F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3B32ED-C64A-5DDD-00ED-028A0F094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127A67A-EF14-8DA0-EE7B-B039FEFD1DF3}"/>
              </a:ext>
            </a:extLst>
          </p:cNvPr>
          <p:cNvSpPr/>
          <p:nvPr/>
        </p:nvSpPr>
        <p:spPr>
          <a:xfrm>
            <a:off x="2486991" y="5563735"/>
            <a:ext cx="8820624" cy="1940537"/>
          </a:xfrm>
          <a:custGeom>
            <a:avLst/>
            <a:gdLst/>
            <a:ahLst/>
            <a:cxnLst/>
            <a:rect l="l" t="t" r="r" b="b"/>
            <a:pathLst>
              <a:path w="8820624" h="1940537">
                <a:moveTo>
                  <a:pt x="0" y="0"/>
                </a:moveTo>
                <a:lnTo>
                  <a:pt x="8820624" y="0"/>
                </a:lnTo>
                <a:lnTo>
                  <a:pt x="8820624" y="1940537"/>
                </a:lnTo>
                <a:lnTo>
                  <a:pt x="0" y="19405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8FC7AE4E-93B1-56BE-6A07-6A18D7644D85}"/>
              </a:ext>
            </a:extLst>
          </p:cNvPr>
          <p:cNvGrpSpPr/>
          <p:nvPr/>
        </p:nvGrpSpPr>
        <p:grpSpPr>
          <a:xfrm>
            <a:off x="9707807" y="5986201"/>
            <a:ext cx="1171799" cy="1171799"/>
            <a:chOff x="0" y="0"/>
            <a:chExt cx="1562398" cy="156239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2B9F8CF-4425-FA03-F6D3-35D7FF03316F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B55C0ADD-48C9-E4E2-C929-B76C19CA2F23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52CC2A89-3464-84AA-A104-28C97094A9CC}"/>
              </a:ext>
            </a:extLst>
          </p:cNvPr>
          <p:cNvGrpSpPr/>
          <p:nvPr/>
        </p:nvGrpSpPr>
        <p:grpSpPr>
          <a:xfrm>
            <a:off x="2936113" y="5986201"/>
            <a:ext cx="1171799" cy="1171799"/>
            <a:chOff x="0" y="0"/>
            <a:chExt cx="1562398" cy="156239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486581C-ACD0-166E-9C34-065AD266E41D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ABCA0EBA-B2E8-3DCF-5ADD-7693C5CC9947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8F3DA047-1447-69FC-7EE4-680619953786}"/>
              </a:ext>
            </a:extLst>
          </p:cNvPr>
          <p:cNvGrpSpPr/>
          <p:nvPr/>
        </p:nvGrpSpPr>
        <p:grpSpPr>
          <a:xfrm>
            <a:off x="4623755" y="5917594"/>
            <a:ext cx="1171799" cy="1171799"/>
            <a:chOff x="0" y="0"/>
            <a:chExt cx="1562398" cy="1562398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426ED7A1-036B-4661-45AC-2C1402238BFF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8F898D8B-A401-FF76-CAD3-9C91A3BAF2D4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>
            <a:extLst>
              <a:ext uri="{FF2B5EF4-FFF2-40B4-BE49-F238E27FC236}">
                <a16:creationId xmlns:a16="http://schemas.microsoft.com/office/drawing/2014/main" id="{6EC69E03-2A81-9622-25F6-701F9DCFA245}"/>
              </a:ext>
            </a:extLst>
          </p:cNvPr>
          <p:cNvGrpSpPr/>
          <p:nvPr/>
        </p:nvGrpSpPr>
        <p:grpSpPr>
          <a:xfrm>
            <a:off x="8015658" y="5917594"/>
            <a:ext cx="1171799" cy="1171799"/>
            <a:chOff x="0" y="0"/>
            <a:chExt cx="1562398" cy="1562398"/>
          </a:xfrm>
        </p:grpSpPr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402F40D9-3BD8-4A91-31C7-BF2122D9179A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2A58DB3A-A57F-3E09-9A7C-C0B9048C6A3C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135369E4-BC19-24B1-79E0-891EC500B8C3}"/>
              </a:ext>
            </a:extLst>
          </p:cNvPr>
          <p:cNvGrpSpPr/>
          <p:nvPr/>
        </p:nvGrpSpPr>
        <p:grpSpPr>
          <a:xfrm>
            <a:off x="6321450" y="5986201"/>
            <a:ext cx="1171799" cy="1171799"/>
            <a:chOff x="0" y="0"/>
            <a:chExt cx="1562398" cy="1562398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D740447D-B902-20D7-5FEE-B1E5CA56C174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B52FBBBC-C701-B08A-25A9-9A69A1F87C2D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AutoShape 18">
            <a:extLst>
              <a:ext uri="{FF2B5EF4-FFF2-40B4-BE49-F238E27FC236}">
                <a16:creationId xmlns:a16="http://schemas.microsoft.com/office/drawing/2014/main" id="{A7450580-C5B2-A69F-7103-BA28791DFD11}"/>
              </a:ext>
            </a:extLst>
          </p:cNvPr>
          <p:cNvSpPr/>
          <p:nvPr/>
        </p:nvSpPr>
        <p:spPr>
          <a:xfrm flipH="1" flipV="1">
            <a:off x="5223680" y="5286383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FFEE199A-1911-D836-0374-3479FC5E24D8}"/>
              </a:ext>
            </a:extLst>
          </p:cNvPr>
          <p:cNvSpPr/>
          <p:nvPr/>
        </p:nvSpPr>
        <p:spPr>
          <a:xfrm flipH="1" flipV="1">
            <a:off x="8599798" y="5252918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30CCCB5A-AF49-A8D7-BCA7-FBC03847ECD9}"/>
              </a:ext>
            </a:extLst>
          </p:cNvPr>
          <p:cNvSpPr/>
          <p:nvPr/>
        </p:nvSpPr>
        <p:spPr>
          <a:xfrm>
            <a:off x="10293705" y="703224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id="{660E1767-336E-B09E-C491-CA54DD02E5F2}"/>
              </a:ext>
            </a:extLst>
          </p:cNvPr>
          <p:cNvSpPr/>
          <p:nvPr/>
        </p:nvSpPr>
        <p:spPr>
          <a:xfrm>
            <a:off x="6907349" y="7022718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id="{633009B7-4C0B-D621-0991-3A40DD3A0F30}"/>
              </a:ext>
            </a:extLst>
          </p:cNvPr>
          <p:cNvSpPr/>
          <p:nvPr/>
        </p:nvSpPr>
        <p:spPr>
          <a:xfrm>
            <a:off x="3522012" y="701319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F7EAEF83-AACB-94A4-A5A9-F4F2B4DADE56}"/>
              </a:ext>
            </a:extLst>
          </p:cNvPr>
          <p:cNvSpPr txBox="1"/>
          <p:nvPr/>
        </p:nvSpPr>
        <p:spPr>
          <a:xfrm>
            <a:off x="3819534" y="635379"/>
            <a:ext cx="6372612" cy="59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Autumn Term 2</a:t>
            </a: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E2EE8491-3BA7-7401-8D23-3F65CFA23D5E}"/>
              </a:ext>
            </a:extLst>
          </p:cNvPr>
          <p:cNvSpPr txBox="1"/>
          <p:nvPr/>
        </p:nvSpPr>
        <p:spPr>
          <a:xfrm>
            <a:off x="3429000" y="1485900"/>
            <a:ext cx="7153681" cy="16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E87B66"/>
                </a:solidFill>
                <a:latin typeface="Muli Heavy"/>
                <a:ea typeface="Muli Heavy"/>
                <a:cs typeface="Muli Heavy"/>
                <a:sym typeface="Muli Heavy"/>
              </a:rPr>
              <a:t>MUSIC LISTENING JOURNEY </a:t>
            </a:r>
          </a:p>
          <a:p>
            <a:pPr algn="ctr">
              <a:lnSpc>
                <a:spcPts val="4623"/>
              </a:lnSpc>
            </a:pPr>
            <a:endParaRPr lang="en-US" sz="3853" b="1" dirty="0">
              <a:solidFill>
                <a:srgbClr val="E87B66"/>
              </a:solidFill>
              <a:latin typeface="Muli Heavy"/>
              <a:ea typeface="Muli Heavy"/>
              <a:cs typeface="Muli Heavy"/>
              <a:sym typeface="Muli Heavy"/>
            </a:endParaRPr>
          </a:p>
          <a:p>
            <a:pPr algn="ctr">
              <a:lnSpc>
                <a:spcPts val="3423"/>
              </a:lnSpc>
            </a:pPr>
            <a:r>
              <a:rPr lang="en-US" sz="2853" b="1" dirty="0">
                <a:solidFill>
                  <a:srgbClr val="5E17EB"/>
                </a:solidFill>
                <a:latin typeface="Muli Heavy"/>
                <a:ea typeface="Muli Heavy"/>
                <a:cs typeface="Muli Heavy"/>
                <a:sym typeface="Muli Heavy"/>
              </a:rPr>
              <a:t>FOCUS GENRE = Classical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CB2EBC75-0D1C-FBBA-A72C-1B6D375B070A}"/>
              </a:ext>
            </a:extLst>
          </p:cNvPr>
          <p:cNvSpPr txBox="1"/>
          <p:nvPr/>
        </p:nvSpPr>
        <p:spPr>
          <a:xfrm>
            <a:off x="1981201" y="7761446"/>
            <a:ext cx="2642553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Ludwig van Beethoven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Germany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AC48557A-025A-21C1-AAE6-6A3477385EED}"/>
              </a:ext>
            </a:extLst>
          </p:cNvPr>
          <p:cNvSpPr txBox="1"/>
          <p:nvPr/>
        </p:nvSpPr>
        <p:spPr>
          <a:xfrm>
            <a:off x="6023321" y="7761446"/>
            <a:ext cx="1789443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Evelyn Glennie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Scotland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ECF306F4-9540-E1BB-3BDF-B7DA90CC1A33}"/>
              </a:ext>
            </a:extLst>
          </p:cNvPr>
          <p:cNvSpPr txBox="1"/>
          <p:nvPr/>
        </p:nvSpPr>
        <p:spPr>
          <a:xfrm>
            <a:off x="9187457" y="7761446"/>
            <a:ext cx="2240717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Reena Esmail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Indian-American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86B7F74F-E91A-06D4-1AE6-CFE91E74B58A}"/>
              </a:ext>
            </a:extLst>
          </p:cNvPr>
          <p:cNvSpPr txBox="1"/>
          <p:nvPr/>
        </p:nvSpPr>
        <p:spPr>
          <a:xfrm>
            <a:off x="3491370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Florence Price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040E2E82-55CD-9A05-160A-B5127C3FC36D}"/>
              </a:ext>
            </a:extLst>
          </p:cNvPr>
          <p:cNvSpPr txBox="1"/>
          <p:nvPr/>
        </p:nvSpPr>
        <p:spPr>
          <a:xfrm>
            <a:off x="7115105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Tan Dun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China</a:t>
            </a:r>
          </a:p>
        </p:txBody>
      </p:sp>
      <p:pic>
        <p:nvPicPr>
          <p:cNvPr id="1026" name="Picture 2" descr="Beethoven at 250 | Chicago Symphony Orchestra">
            <a:extLst>
              <a:ext uri="{FF2B5EF4-FFF2-40B4-BE49-F238E27FC236}">
                <a16:creationId xmlns:a16="http://schemas.microsoft.com/office/drawing/2014/main" id="{1E880892-877D-9B7B-058A-280E2DA24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150" y="8500451"/>
            <a:ext cx="1542654" cy="86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lorence Price Project - St. Louis Symphony Orchestra">
            <a:extLst>
              <a:ext uri="{FF2B5EF4-FFF2-40B4-BE49-F238E27FC236}">
                <a16:creationId xmlns:a16="http://schemas.microsoft.com/office/drawing/2014/main" id="{C316456B-6278-A93E-9549-D83E2B4A3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769" y="3439959"/>
            <a:ext cx="1287770" cy="104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ame Evelyn Glennie - Neotists">
            <a:extLst>
              <a:ext uri="{FF2B5EF4-FFF2-40B4-BE49-F238E27FC236}">
                <a16:creationId xmlns:a16="http://schemas.microsoft.com/office/drawing/2014/main" id="{EBCC4AC1-EBF5-38CA-39EA-A6420DAD6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227" y="8367478"/>
            <a:ext cx="1389705" cy="138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an Dun">
            <a:extLst>
              <a:ext uri="{FF2B5EF4-FFF2-40B4-BE49-F238E27FC236}">
                <a16:creationId xmlns:a16="http://schemas.microsoft.com/office/drawing/2014/main" id="{0CBC18C7-E7B7-7363-2DF9-655A2A990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7964" y="3203359"/>
            <a:ext cx="1347895" cy="134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ena Esmail - Sun Sundar Sargam - BBC Teach">
            <a:extLst>
              <a:ext uri="{FF2B5EF4-FFF2-40B4-BE49-F238E27FC236}">
                <a16:creationId xmlns:a16="http://schemas.microsoft.com/office/drawing/2014/main" id="{B7CBEC5E-05A9-72E3-76F3-45EE9D7CA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274" y="8364304"/>
            <a:ext cx="2100341" cy="118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606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C287DE4-5DFF-2636-73E6-1E893EFAB6A5}"/>
              </a:ext>
            </a:extLst>
          </p:cNvPr>
          <p:cNvSpPr txBox="1"/>
          <p:nvPr/>
        </p:nvSpPr>
        <p:spPr>
          <a:xfrm>
            <a:off x="533400" y="1181100"/>
            <a:ext cx="12649200" cy="812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🎻 </a:t>
            </a:r>
            <a:r>
              <a:rPr lang="en-GB" b="1" dirty="0"/>
              <a:t>Ludwig van Beethoven (German, Male, Disabled – hearing impairment)</a:t>
            </a:r>
          </a:p>
          <a:p>
            <a:r>
              <a:rPr lang="en-GB" dirty="0"/>
              <a:t>One of the most famous and influential composers in history.</a:t>
            </a:r>
          </a:p>
          <a:p>
            <a:r>
              <a:rPr lang="en-GB" dirty="0"/>
              <a:t>Ideal for teaching resilience and creativity through adversity.</a:t>
            </a:r>
          </a:p>
          <a:p>
            <a:r>
              <a:rPr lang="en-GB" dirty="0"/>
              <a:t>Suggested Work: Symphony No. 5, Ode to Joy</a:t>
            </a:r>
          </a:p>
          <a:p>
            <a:r>
              <a:rPr lang="en-GB" dirty="0">
                <a:hlinkClick r:id="rId2"/>
              </a:rPr>
              <a:t>https://youtu.be/W-fFHeTX70Q?si=2Yja5uT7TtK5ldrk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b="1" dirty="0"/>
              <a:t>🎼 Florence Price (African-American, Female)</a:t>
            </a:r>
          </a:p>
          <a:p>
            <a:r>
              <a:rPr lang="en-GB" dirty="0"/>
              <a:t>First African-American woman to have her symphony performed by a major U.S. orchestra.</a:t>
            </a:r>
          </a:p>
          <a:p>
            <a:r>
              <a:rPr lang="en-GB" dirty="0"/>
              <a:t>A great opportunity to explore race, gender, and underrepresented voices in classical music.</a:t>
            </a:r>
          </a:p>
          <a:p>
            <a:r>
              <a:rPr lang="en-GB" dirty="0"/>
              <a:t>Suggested Work: </a:t>
            </a:r>
            <a:r>
              <a:rPr lang="en-GB" i="1" dirty="0"/>
              <a:t>Symphony No. 1 in E minor</a:t>
            </a:r>
            <a:r>
              <a:rPr lang="en-GB" dirty="0"/>
              <a:t>, </a:t>
            </a:r>
            <a:r>
              <a:rPr lang="en-GB" i="1" dirty="0"/>
              <a:t>Dances in the Canebrakes</a:t>
            </a:r>
          </a:p>
          <a:p>
            <a:r>
              <a:rPr lang="en-GB" b="1" i="1" dirty="0">
                <a:hlinkClick r:id="rId3"/>
              </a:rPr>
              <a:t>https://youtu.be/V-bLUQ2Ec9E?si=8tF0-X5T7JCDYWar</a:t>
            </a:r>
            <a:r>
              <a:rPr lang="en-GB" b="1" i="1" dirty="0"/>
              <a:t> </a:t>
            </a:r>
          </a:p>
          <a:p>
            <a:endParaRPr lang="en-GB" i="1" dirty="0"/>
          </a:p>
          <a:p>
            <a:r>
              <a:rPr lang="en-GB" b="1" dirty="0"/>
              <a:t>🎻 Evelyn Glennie (Scottish, Female, Disabled – profoundly deaf)</a:t>
            </a:r>
          </a:p>
          <a:p>
            <a:r>
              <a:rPr lang="en-GB" dirty="0"/>
              <a:t>World-renowned percussionist who “hears” music through vibrations.</a:t>
            </a:r>
          </a:p>
          <a:p>
            <a:r>
              <a:rPr lang="en-GB" dirty="0"/>
              <a:t>Brilliant role model for challenging perceptions around disability.</a:t>
            </a:r>
          </a:p>
          <a:p>
            <a:r>
              <a:rPr lang="en-GB" dirty="0"/>
              <a:t>Suggested Work: </a:t>
            </a:r>
            <a:r>
              <a:rPr lang="en-GB" i="1" dirty="0"/>
              <a:t>A Little Prayer</a:t>
            </a:r>
            <a:r>
              <a:rPr lang="en-GB" dirty="0"/>
              <a:t>, various solo percussion works</a:t>
            </a:r>
          </a:p>
          <a:p>
            <a:r>
              <a:rPr lang="en-GB" dirty="0">
                <a:hlinkClick r:id="rId4"/>
              </a:rPr>
              <a:t>https://youtu.be/r1r6CC7i8OY?si=papUTs3TjPWv9MZ0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b="1" dirty="0"/>
              <a:t>🎹 Tan Dun (Chinese, Male)</a:t>
            </a:r>
          </a:p>
          <a:p>
            <a:r>
              <a:rPr lang="en-GB" dirty="0"/>
              <a:t>Known for blending Eastern and Western classical traditions.</a:t>
            </a:r>
          </a:p>
          <a:p>
            <a:r>
              <a:rPr lang="en-GB" dirty="0"/>
              <a:t>Composer of the </a:t>
            </a:r>
            <a:r>
              <a:rPr lang="en-GB" i="1" dirty="0"/>
              <a:t>Crouching Tiger, Hidden Dragon</a:t>
            </a:r>
            <a:r>
              <a:rPr lang="en-GB" dirty="0"/>
              <a:t> soundtrack.</a:t>
            </a:r>
          </a:p>
          <a:p>
            <a:r>
              <a:rPr lang="en-GB" dirty="0"/>
              <a:t>Suggested Work: </a:t>
            </a:r>
            <a:r>
              <a:rPr lang="en-GB" i="1" dirty="0"/>
              <a:t>Water Concerto</a:t>
            </a:r>
            <a:r>
              <a:rPr lang="en-GB" dirty="0"/>
              <a:t>, </a:t>
            </a:r>
            <a:r>
              <a:rPr lang="en-GB" i="1" dirty="0"/>
              <a:t>Paper Concerto</a:t>
            </a:r>
          </a:p>
          <a:p>
            <a:r>
              <a:rPr lang="en-GB" i="1" dirty="0">
                <a:hlinkClick r:id="rId5"/>
              </a:rPr>
              <a:t>https://youtu.be/AE2GF52g4mM?si=iPxSFXVQtEw6zoJf</a:t>
            </a:r>
            <a:r>
              <a:rPr lang="en-GB" i="1" dirty="0"/>
              <a:t> </a:t>
            </a:r>
          </a:p>
          <a:p>
            <a:endParaRPr lang="en-GB" i="1" dirty="0"/>
          </a:p>
          <a:p>
            <a:r>
              <a:rPr lang="en-GB" b="1" dirty="0"/>
              <a:t>🎹 Reena Esmail (Indian-American, Female)</a:t>
            </a:r>
          </a:p>
          <a:p>
            <a:r>
              <a:rPr lang="en-GB" dirty="0"/>
              <a:t>Contemporary composer blending Indian and Western classical styles.</a:t>
            </a:r>
          </a:p>
          <a:p>
            <a:r>
              <a:rPr lang="en-GB" dirty="0"/>
              <a:t>Promotes cultural diversity in music education.</a:t>
            </a:r>
          </a:p>
          <a:p>
            <a:r>
              <a:rPr lang="en-GB" dirty="0"/>
              <a:t>Suggested Work: </a:t>
            </a:r>
            <a:r>
              <a:rPr lang="en-GB" i="1" dirty="0"/>
              <a:t>Teen Murti</a:t>
            </a:r>
            <a:r>
              <a:rPr lang="en-GB" dirty="0"/>
              <a:t>, </a:t>
            </a:r>
            <a:r>
              <a:rPr lang="en-GB" i="1" dirty="0" err="1"/>
              <a:t>Tuttarana</a:t>
            </a:r>
            <a:endParaRPr lang="en-GB" dirty="0"/>
          </a:p>
          <a:p>
            <a:r>
              <a:rPr lang="en-GB" dirty="0">
                <a:hlinkClick r:id="rId6"/>
              </a:rPr>
              <a:t>https://youtu.be/zaWbxeQ9jl0?si=A8qzKawmlrGCjTI1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23859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5F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870AD9-E4DC-87BC-A828-38AADF233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09C045B-04B4-2912-A118-C539A3D878AA}"/>
              </a:ext>
            </a:extLst>
          </p:cNvPr>
          <p:cNvSpPr/>
          <p:nvPr/>
        </p:nvSpPr>
        <p:spPr>
          <a:xfrm>
            <a:off x="2486991" y="5563735"/>
            <a:ext cx="8820624" cy="1940537"/>
          </a:xfrm>
          <a:custGeom>
            <a:avLst/>
            <a:gdLst/>
            <a:ahLst/>
            <a:cxnLst/>
            <a:rect l="l" t="t" r="r" b="b"/>
            <a:pathLst>
              <a:path w="8820624" h="1940537">
                <a:moveTo>
                  <a:pt x="0" y="0"/>
                </a:moveTo>
                <a:lnTo>
                  <a:pt x="8820624" y="0"/>
                </a:lnTo>
                <a:lnTo>
                  <a:pt x="8820624" y="1940537"/>
                </a:lnTo>
                <a:lnTo>
                  <a:pt x="0" y="19405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42BF89A5-050C-1727-C69D-A04D9D043D89}"/>
              </a:ext>
            </a:extLst>
          </p:cNvPr>
          <p:cNvGrpSpPr/>
          <p:nvPr/>
        </p:nvGrpSpPr>
        <p:grpSpPr>
          <a:xfrm>
            <a:off x="9707807" y="5986201"/>
            <a:ext cx="1171799" cy="1171799"/>
            <a:chOff x="0" y="0"/>
            <a:chExt cx="1562398" cy="156239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0D725925-E0F1-5B8E-BB81-59C145FA0A83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FAA31211-7F7E-FF0C-5D22-884137DF6F31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2511036D-2F26-AAEF-E059-82E570A07D4B}"/>
              </a:ext>
            </a:extLst>
          </p:cNvPr>
          <p:cNvGrpSpPr/>
          <p:nvPr/>
        </p:nvGrpSpPr>
        <p:grpSpPr>
          <a:xfrm>
            <a:off x="2936113" y="5986201"/>
            <a:ext cx="1171799" cy="1171799"/>
            <a:chOff x="0" y="0"/>
            <a:chExt cx="1562398" cy="156239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B2DE6B4-0FFD-CF57-F061-7980B16C426A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3938A11F-28E4-6573-7FCB-764445DFCE4C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B09E820C-03A0-2256-FA79-0B7F05BE6493}"/>
              </a:ext>
            </a:extLst>
          </p:cNvPr>
          <p:cNvGrpSpPr/>
          <p:nvPr/>
        </p:nvGrpSpPr>
        <p:grpSpPr>
          <a:xfrm>
            <a:off x="4623755" y="5917594"/>
            <a:ext cx="1171799" cy="1171799"/>
            <a:chOff x="0" y="0"/>
            <a:chExt cx="1562398" cy="1562398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5F43E4F7-A5E0-113F-1138-D8FCE8C91861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89C79A83-10A6-8C7C-AA7B-AF8DE2667090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>
            <a:extLst>
              <a:ext uri="{FF2B5EF4-FFF2-40B4-BE49-F238E27FC236}">
                <a16:creationId xmlns:a16="http://schemas.microsoft.com/office/drawing/2014/main" id="{0E6D1C02-5BC2-3082-F603-D6401596CA80}"/>
              </a:ext>
            </a:extLst>
          </p:cNvPr>
          <p:cNvGrpSpPr/>
          <p:nvPr/>
        </p:nvGrpSpPr>
        <p:grpSpPr>
          <a:xfrm>
            <a:off x="8015658" y="5917594"/>
            <a:ext cx="1171799" cy="1171799"/>
            <a:chOff x="0" y="0"/>
            <a:chExt cx="1562398" cy="1562398"/>
          </a:xfrm>
        </p:grpSpPr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095335C8-330F-62A4-D783-A5CFA811077D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C50B91ED-297F-BF61-EBAB-9C1446A1AD3D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8985779F-CE24-251C-527D-7883A833AF54}"/>
              </a:ext>
            </a:extLst>
          </p:cNvPr>
          <p:cNvGrpSpPr/>
          <p:nvPr/>
        </p:nvGrpSpPr>
        <p:grpSpPr>
          <a:xfrm>
            <a:off x="6321450" y="5986201"/>
            <a:ext cx="1171799" cy="1171799"/>
            <a:chOff x="0" y="0"/>
            <a:chExt cx="1562398" cy="1562398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95F3EF78-1C7D-42BA-E8FF-9AF111694F80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0F047E35-1E8D-DE21-D5FF-72403395C3EE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AutoShape 18">
            <a:extLst>
              <a:ext uri="{FF2B5EF4-FFF2-40B4-BE49-F238E27FC236}">
                <a16:creationId xmlns:a16="http://schemas.microsoft.com/office/drawing/2014/main" id="{CC118DB8-2242-981C-B1C3-751616AC7C58}"/>
              </a:ext>
            </a:extLst>
          </p:cNvPr>
          <p:cNvSpPr/>
          <p:nvPr/>
        </p:nvSpPr>
        <p:spPr>
          <a:xfrm flipH="1" flipV="1">
            <a:off x="5223680" y="5286383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6D4B9D8E-9BB6-C88F-5E88-E3C3AEEB87D4}"/>
              </a:ext>
            </a:extLst>
          </p:cNvPr>
          <p:cNvSpPr/>
          <p:nvPr/>
        </p:nvSpPr>
        <p:spPr>
          <a:xfrm flipH="1" flipV="1">
            <a:off x="8599798" y="5252918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1ECDAA7A-AFB1-90F9-20AB-DCFE96A29920}"/>
              </a:ext>
            </a:extLst>
          </p:cNvPr>
          <p:cNvSpPr/>
          <p:nvPr/>
        </p:nvSpPr>
        <p:spPr>
          <a:xfrm>
            <a:off x="10293705" y="703224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id="{864DB981-7682-7E82-182F-C103F13C6FAE}"/>
              </a:ext>
            </a:extLst>
          </p:cNvPr>
          <p:cNvSpPr/>
          <p:nvPr/>
        </p:nvSpPr>
        <p:spPr>
          <a:xfrm>
            <a:off x="6907349" y="7022718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id="{B5CB6F31-51FA-DC94-AF1A-C753B840CF9E}"/>
              </a:ext>
            </a:extLst>
          </p:cNvPr>
          <p:cNvSpPr/>
          <p:nvPr/>
        </p:nvSpPr>
        <p:spPr>
          <a:xfrm>
            <a:off x="3522012" y="701319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532116D9-6756-AF03-92E4-E037518BADF5}"/>
              </a:ext>
            </a:extLst>
          </p:cNvPr>
          <p:cNvSpPr txBox="1"/>
          <p:nvPr/>
        </p:nvSpPr>
        <p:spPr>
          <a:xfrm>
            <a:off x="3819534" y="635379"/>
            <a:ext cx="6372612" cy="59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Spring Term 1</a:t>
            </a: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44905A0E-2F2D-4203-9576-339B07403FDB}"/>
              </a:ext>
            </a:extLst>
          </p:cNvPr>
          <p:cNvSpPr txBox="1"/>
          <p:nvPr/>
        </p:nvSpPr>
        <p:spPr>
          <a:xfrm>
            <a:off x="2454654" y="1531195"/>
            <a:ext cx="8525281" cy="1615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E87B66"/>
                </a:solidFill>
                <a:latin typeface="Muli Heavy"/>
                <a:ea typeface="Muli Heavy"/>
                <a:cs typeface="Muli Heavy"/>
                <a:sym typeface="Muli Heavy"/>
              </a:rPr>
              <a:t>MUSIC LISTENING JOURNEY </a:t>
            </a:r>
          </a:p>
          <a:p>
            <a:pPr algn="ctr">
              <a:lnSpc>
                <a:spcPts val="4623"/>
              </a:lnSpc>
            </a:pPr>
            <a:endParaRPr lang="en-US" sz="3853" b="1" dirty="0">
              <a:solidFill>
                <a:srgbClr val="E87B66"/>
              </a:solidFill>
              <a:latin typeface="Muli Heavy"/>
              <a:ea typeface="Muli Heavy"/>
              <a:cs typeface="Muli Heavy"/>
              <a:sym typeface="Muli Heavy"/>
            </a:endParaRPr>
          </a:p>
          <a:p>
            <a:pPr algn="ctr">
              <a:lnSpc>
                <a:spcPts val="3423"/>
              </a:lnSpc>
            </a:pPr>
            <a:r>
              <a:rPr lang="en-US" sz="2853" b="1" dirty="0">
                <a:solidFill>
                  <a:srgbClr val="5E17EB"/>
                </a:solidFill>
                <a:latin typeface="Muli Heavy"/>
                <a:ea typeface="Muli Heavy"/>
                <a:cs typeface="Muli Heavy"/>
                <a:sym typeface="Muli Heavy"/>
              </a:rPr>
              <a:t>FOCUS GENRE = Music from around the world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2AB40AC5-0498-712C-DEDB-C0D146AA303B}"/>
              </a:ext>
            </a:extLst>
          </p:cNvPr>
          <p:cNvSpPr txBox="1"/>
          <p:nvPr/>
        </p:nvSpPr>
        <p:spPr>
          <a:xfrm>
            <a:off x="2133601" y="7761446"/>
            <a:ext cx="2666999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Mamady </a:t>
            </a:r>
            <a:r>
              <a:rPr lang="en-US" sz="1759" b="1" dirty="0" err="1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Keïta</a:t>
            </a:r>
            <a:endParaRPr lang="en-US" sz="1759" b="1" dirty="0">
              <a:solidFill>
                <a:srgbClr val="494949"/>
              </a:solidFill>
              <a:latin typeface="Muli Bold"/>
              <a:ea typeface="Muli Bold"/>
              <a:cs typeface="Muli Bold"/>
              <a:sym typeface="Muli Bold"/>
            </a:endParaRP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Guinea – Djemba Drums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09340812-D6C1-F24B-B2B3-D587BC5F3A8F}"/>
              </a:ext>
            </a:extLst>
          </p:cNvPr>
          <p:cNvSpPr txBox="1"/>
          <p:nvPr/>
        </p:nvSpPr>
        <p:spPr>
          <a:xfrm>
            <a:off x="6023321" y="7761446"/>
            <a:ext cx="1789443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Ludmilla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Brazil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D3B01544-5C8E-EF47-F293-371886EAD7F5}"/>
              </a:ext>
            </a:extLst>
          </p:cNvPr>
          <p:cNvSpPr txBox="1"/>
          <p:nvPr/>
        </p:nvSpPr>
        <p:spPr>
          <a:xfrm>
            <a:off x="9187457" y="7761446"/>
            <a:ext cx="2240717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S.H.E. 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Taiwan 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19590F45-9936-AED5-D57C-2F52BE0075D7}"/>
              </a:ext>
            </a:extLst>
          </p:cNvPr>
          <p:cNvSpPr txBox="1"/>
          <p:nvPr/>
        </p:nvSpPr>
        <p:spPr>
          <a:xfrm>
            <a:off x="3491370" y="4597410"/>
            <a:ext cx="3188647" cy="599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GB" sz="2000" b="1" dirty="0"/>
              <a:t>Arijit Singh 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India – Bollywood  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C236E79B-A69B-B5AD-5420-1B8F309BF9A5}"/>
              </a:ext>
            </a:extLst>
          </p:cNvPr>
          <p:cNvSpPr txBox="1"/>
          <p:nvPr/>
        </p:nvSpPr>
        <p:spPr>
          <a:xfrm>
            <a:off x="7115105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Baker Boy 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Australia</a:t>
            </a:r>
          </a:p>
        </p:txBody>
      </p:sp>
      <p:pic>
        <p:nvPicPr>
          <p:cNvPr id="1026" name="Picture 2" descr="Mamady Keïta, the djembe falls silent">
            <a:extLst>
              <a:ext uri="{FF2B5EF4-FFF2-40B4-BE49-F238E27FC236}">
                <a16:creationId xmlns:a16="http://schemas.microsoft.com/office/drawing/2014/main" id="{D435D113-3B1F-2F92-8F99-7AE7237D78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2"/>
          <a:stretch>
            <a:fillRect/>
          </a:stretch>
        </p:blipFill>
        <p:spPr bwMode="auto">
          <a:xfrm>
            <a:off x="2533675" y="8455130"/>
            <a:ext cx="2090079" cy="148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llywood just can’t have enough of velvet voice Arijit Singh - India Today">
            <a:extLst>
              <a:ext uri="{FF2B5EF4-FFF2-40B4-BE49-F238E27FC236}">
                <a16:creationId xmlns:a16="http://schemas.microsoft.com/office/drawing/2014/main" id="{C549D231-523C-C2A7-94E8-FDBF2981A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37" y="3191865"/>
            <a:ext cx="1389705" cy="138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7966261-5633-EAC3-1824-28BEE01E3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50" y="8449727"/>
            <a:ext cx="1328667" cy="132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aker Boy: 10 things you need to know about the rapper">
            <a:extLst>
              <a:ext uri="{FF2B5EF4-FFF2-40B4-BE49-F238E27FC236}">
                <a16:creationId xmlns:a16="http://schemas.microsoft.com/office/drawing/2014/main" id="{F312ECAC-553F-B5B4-1323-6AA6427CC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541" y="3206596"/>
            <a:ext cx="2066553" cy="137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.H.E - Wikipedia">
            <a:extLst>
              <a:ext uri="{FF2B5EF4-FFF2-40B4-BE49-F238E27FC236}">
                <a16:creationId xmlns:a16="http://schemas.microsoft.com/office/drawing/2014/main" id="{6AF92153-C542-CF51-37A8-00288AD00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712" y="8438944"/>
            <a:ext cx="2090079" cy="141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525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42AE286-738B-6549-93A5-9B15FF82FA24}"/>
              </a:ext>
            </a:extLst>
          </p:cNvPr>
          <p:cNvSpPr txBox="1"/>
          <p:nvPr/>
        </p:nvSpPr>
        <p:spPr>
          <a:xfrm>
            <a:off x="685800" y="419100"/>
            <a:ext cx="11582400" cy="9233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Artist:</a:t>
            </a:r>
            <a:r>
              <a:rPr lang="en-GB" dirty="0"/>
              <a:t> </a:t>
            </a:r>
            <a:r>
              <a:rPr lang="en-GB" b="1" dirty="0"/>
              <a:t>Mamady </a:t>
            </a:r>
            <a:r>
              <a:rPr lang="en-GB" b="1" dirty="0" err="1"/>
              <a:t>Keïta</a:t>
            </a:r>
            <a:r>
              <a:rPr lang="en-GB" dirty="0"/>
              <a:t> 🇬🇳 (Guinea)</a:t>
            </a:r>
            <a:br>
              <a:rPr lang="en-GB" dirty="0"/>
            </a:br>
            <a:r>
              <a:rPr lang="en-GB" b="1" dirty="0"/>
              <a:t>Genre:</a:t>
            </a:r>
            <a:r>
              <a:rPr lang="en-GB" dirty="0"/>
              <a:t> Traditional West African Percussion (Djembe)</a:t>
            </a:r>
            <a:br>
              <a:rPr lang="en-GB" dirty="0"/>
            </a:br>
            <a:r>
              <a:rPr lang="en-GB" b="1" dirty="0"/>
              <a:t>Why:</a:t>
            </a:r>
            <a:r>
              <a:rPr lang="en-GB" dirty="0"/>
              <a:t> Mamady </a:t>
            </a:r>
            <a:r>
              <a:rPr lang="en-GB" dirty="0" err="1"/>
              <a:t>Keïta</a:t>
            </a:r>
            <a:r>
              <a:rPr lang="en-GB" dirty="0"/>
              <a:t> was one of the world’s most respected djembe masters. Born in Guinea, he was a grandmaster of the </a:t>
            </a:r>
            <a:r>
              <a:rPr lang="en-GB" dirty="0" err="1"/>
              <a:t>Malinké</a:t>
            </a:r>
            <a:r>
              <a:rPr lang="en-GB" dirty="0"/>
              <a:t> drumming tradition and travelled the world teaching and performing. His work preserved and promoted djembe drumming globally, especially through his group </a:t>
            </a:r>
            <a:r>
              <a:rPr lang="en-GB" i="1" dirty="0"/>
              <a:t>Sewa Kan</a:t>
            </a:r>
            <a:r>
              <a:rPr lang="en-GB" dirty="0"/>
              <a:t>.</a:t>
            </a:r>
          </a:p>
          <a:p>
            <a:r>
              <a:rPr lang="en-GB" dirty="0">
                <a:hlinkClick r:id="rId2"/>
              </a:rPr>
              <a:t>https://youtu.be/GkvQoG3wDPQ?si=toGZw6rKohWBByvg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b="1" dirty="0"/>
              <a:t>🎤 Arijit Singh – </a:t>
            </a:r>
            <a:r>
              <a:rPr lang="en-GB" b="1" i="1" dirty="0"/>
              <a:t>Playback Singer</a:t>
            </a:r>
            <a:endParaRPr lang="en-GB" b="1" dirty="0"/>
          </a:p>
          <a:p>
            <a:r>
              <a:rPr lang="en-GB" b="1" dirty="0"/>
              <a:t>Genre:</a:t>
            </a:r>
            <a:r>
              <a:rPr lang="en-GB" dirty="0"/>
              <a:t> Romantic Ballads, Pop</a:t>
            </a:r>
            <a:br>
              <a:rPr lang="en-GB" dirty="0"/>
            </a:br>
            <a:r>
              <a:rPr lang="en-GB" b="1" dirty="0"/>
              <a:t>Why:</a:t>
            </a:r>
            <a:r>
              <a:rPr lang="en-GB" dirty="0"/>
              <a:t> Arguably the most popular Bollywood singer of the last decade. Known for his emotional depth and versatility.</a:t>
            </a:r>
          </a:p>
          <a:p>
            <a:r>
              <a:rPr lang="en-GB" b="1" dirty="0"/>
              <a:t>Suggested work: </a:t>
            </a:r>
            <a:r>
              <a:rPr lang="en-GB" i="1" dirty="0"/>
              <a:t>Tum Hi Ho</a:t>
            </a:r>
            <a:r>
              <a:rPr lang="en-GB" dirty="0"/>
              <a:t> (</a:t>
            </a:r>
            <a:r>
              <a:rPr lang="en-GB" i="1" dirty="0"/>
              <a:t>Aashiqui 2</a:t>
            </a:r>
            <a:r>
              <a:rPr lang="en-GB" dirty="0"/>
              <a:t>), </a:t>
            </a:r>
            <a:r>
              <a:rPr lang="en-GB" i="1" dirty="0"/>
              <a:t>Channa Mereya</a:t>
            </a:r>
            <a:r>
              <a:rPr lang="en-GB" dirty="0"/>
              <a:t> (</a:t>
            </a:r>
            <a:r>
              <a:rPr lang="en-GB" i="1" dirty="0"/>
              <a:t>Ae Dil Hai </a:t>
            </a:r>
            <a:r>
              <a:rPr lang="en-GB" i="1" dirty="0" err="1"/>
              <a:t>Mushkil</a:t>
            </a:r>
            <a:r>
              <a:rPr lang="en-GB" dirty="0"/>
              <a:t>), </a:t>
            </a:r>
            <a:r>
              <a:rPr lang="en-GB" i="1" dirty="0" err="1"/>
              <a:t>Kesariya</a:t>
            </a:r>
            <a:r>
              <a:rPr lang="en-GB" dirty="0"/>
              <a:t> (</a:t>
            </a:r>
            <a:r>
              <a:rPr lang="en-GB" i="1" dirty="0" err="1"/>
              <a:t>Brahmāstra</a:t>
            </a:r>
            <a:r>
              <a:rPr lang="en-GB" dirty="0"/>
              <a:t>)</a:t>
            </a:r>
          </a:p>
          <a:p>
            <a:r>
              <a:rPr lang="en-GB" dirty="0">
                <a:hlinkClick r:id="rId3"/>
              </a:rPr>
              <a:t>https://youtu.be/00DvaPstcpo?si=a0fJFkrc14crpozl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Ludmilla</a:t>
            </a:r>
          </a:p>
          <a:p>
            <a:r>
              <a:rPr lang="en-GB" b="1" dirty="0"/>
              <a:t>Genre</a:t>
            </a:r>
            <a:r>
              <a:rPr lang="en-GB" dirty="0"/>
              <a:t>: Funk carioca / Pop / R&amp;B</a:t>
            </a:r>
            <a:br>
              <a:rPr lang="en-GB" dirty="0"/>
            </a:br>
            <a:r>
              <a:rPr lang="en-GB" b="1" dirty="0"/>
              <a:t>Why</a:t>
            </a:r>
            <a:r>
              <a:rPr lang="en-GB" dirty="0"/>
              <a:t>: Ludmilla is a Brazilian artist who started in funk and now blends it with pop and Afro-Brazilian influences. She’s another powerful voice in Brazil’s urban music scene.</a:t>
            </a:r>
          </a:p>
          <a:p>
            <a:r>
              <a:rPr lang="en-GB" b="1" dirty="0"/>
              <a:t>Suggested work: </a:t>
            </a:r>
            <a:r>
              <a:rPr lang="en-GB" dirty="0" err="1"/>
              <a:t>Socadona</a:t>
            </a:r>
            <a:r>
              <a:rPr lang="en-GB" dirty="0"/>
              <a:t>, Rainha da Favela, </a:t>
            </a:r>
            <a:r>
              <a:rPr lang="en-GB" dirty="0" err="1"/>
              <a:t>Cheguei</a:t>
            </a:r>
            <a:endParaRPr lang="en-GB" dirty="0"/>
          </a:p>
          <a:p>
            <a:r>
              <a:rPr lang="en-GB" dirty="0">
                <a:hlinkClick r:id="rId4"/>
              </a:rPr>
              <a:t>https://youtu.be/TxCOdjTyY94?si=A67GMTklfS0SzWj-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Baker Boy</a:t>
            </a:r>
            <a:r>
              <a:rPr lang="en-GB" dirty="0"/>
              <a:t> (Indigenous Australian, Male)</a:t>
            </a:r>
            <a:br>
              <a:rPr lang="en-GB" dirty="0"/>
            </a:br>
            <a:r>
              <a:rPr lang="en-GB" dirty="0"/>
              <a:t>Hip-hop artist and dancer blending </a:t>
            </a:r>
            <a:r>
              <a:rPr lang="en-GB" dirty="0" err="1"/>
              <a:t>Yolŋu</a:t>
            </a:r>
            <a:r>
              <a:rPr lang="en-GB" dirty="0"/>
              <a:t> Matha language with contemporary rap.</a:t>
            </a:r>
            <a:br>
              <a:rPr lang="en-GB" dirty="0"/>
            </a:br>
            <a:r>
              <a:rPr lang="en-GB" dirty="0"/>
              <a:t>Advocates for Indigenous empowerment and cultural pride.</a:t>
            </a:r>
            <a:br>
              <a:rPr lang="en-GB" dirty="0"/>
            </a:br>
            <a:r>
              <a:rPr lang="en-GB" b="1" dirty="0"/>
              <a:t>Suggested Work:</a:t>
            </a:r>
            <a:r>
              <a:rPr lang="en-GB" dirty="0"/>
              <a:t> </a:t>
            </a:r>
            <a:r>
              <a:rPr lang="en-GB" i="1" dirty="0" err="1"/>
              <a:t>Marryuna</a:t>
            </a:r>
            <a:r>
              <a:rPr lang="en-GB" dirty="0"/>
              <a:t>, </a:t>
            </a:r>
            <a:r>
              <a:rPr lang="en-GB" i="1" dirty="0" err="1"/>
              <a:t>Meditjin</a:t>
            </a:r>
            <a:endParaRPr lang="en-GB" i="1" dirty="0"/>
          </a:p>
          <a:p>
            <a:r>
              <a:rPr lang="en-GB" dirty="0">
                <a:hlinkClick r:id="rId5"/>
              </a:rPr>
              <a:t>https://youtu.be/2cwoxCDY1gY?si=51U9qDuFgoHBPKN0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S.H.E </a:t>
            </a:r>
            <a:r>
              <a:rPr lang="en-GB" dirty="0"/>
              <a:t>(Taiwanese, Female Trio)</a:t>
            </a:r>
            <a:br>
              <a:rPr lang="en-GB" dirty="0"/>
            </a:br>
            <a:r>
              <a:rPr lang="en-GB" dirty="0"/>
              <a:t>Mandopop pioneers known for their harmonious vocals and vibrant energy.</a:t>
            </a:r>
            <a:br>
              <a:rPr lang="en-GB" dirty="0"/>
            </a:br>
            <a:r>
              <a:rPr lang="en-GB" dirty="0"/>
              <a:t>Blended catchy pop with heartfelt lyrics, inspiring youth empowerment and sisterhood.</a:t>
            </a:r>
            <a:br>
              <a:rPr lang="en-GB" dirty="0"/>
            </a:br>
            <a:r>
              <a:rPr lang="en-GB" dirty="0"/>
              <a:t>Suggested Work: </a:t>
            </a:r>
            <a:r>
              <a:rPr lang="en-GB" i="1" dirty="0"/>
              <a:t>Super Star</a:t>
            </a:r>
            <a:r>
              <a:rPr lang="en-GB" dirty="0"/>
              <a:t>, </a:t>
            </a:r>
            <a:r>
              <a:rPr lang="ja-JP" altLang="en-US" i="1" dirty="0"/>
              <a:t>不想长大 </a:t>
            </a:r>
            <a:r>
              <a:rPr lang="en-US" altLang="ja-JP" i="1" dirty="0"/>
              <a:t>(</a:t>
            </a:r>
            <a:r>
              <a:rPr lang="en-GB" i="1" dirty="0"/>
              <a:t>Don’t Want to Grow Up)</a:t>
            </a:r>
          </a:p>
          <a:p>
            <a:r>
              <a:rPr lang="en-GB" dirty="0">
                <a:hlinkClick r:id="rId6"/>
              </a:rPr>
              <a:t>https://youtu.be/M5Y9dandexU?si=5I-LrnEQEhAM4ji5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9212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amady Keïta, the djembe falls silent">
            <a:extLst>
              <a:ext uri="{FF2B5EF4-FFF2-40B4-BE49-F238E27FC236}">
                <a16:creationId xmlns:a16="http://schemas.microsoft.com/office/drawing/2014/main" id="{1F567939-31CC-285A-80A8-1653A99ED9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2"/>
          <a:stretch>
            <a:fillRect/>
          </a:stretch>
        </p:blipFill>
        <p:spPr bwMode="auto">
          <a:xfrm>
            <a:off x="2111839" y="723900"/>
            <a:ext cx="2090079" cy="148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D2B21B-DE25-2229-B0A8-D0B77DC13D81}"/>
              </a:ext>
            </a:extLst>
          </p:cNvPr>
          <p:cNvSpPr txBox="1"/>
          <p:nvPr/>
        </p:nvSpPr>
        <p:spPr>
          <a:xfrm>
            <a:off x="489879" y="2552700"/>
            <a:ext cx="5334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Artist:</a:t>
            </a:r>
            <a:r>
              <a:rPr lang="en-GB" dirty="0"/>
              <a:t> </a:t>
            </a:r>
            <a:r>
              <a:rPr lang="en-GB" b="1" dirty="0"/>
              <a:t>Mamady </a:t>
            </a:r>
            <a:r>
              <a:rPr lang="en-GB" b="1" dirty="0" err="1"/>
              <a:t>Keïta</a:t>
            </a:r>
            <a:r>
              <a:rPr lang="en-GB" b="1" dirty="0"/>
              <a:t> </a:t>
            </a:r>
            <a:r>
              <a:rPr lang="en-GB" dirty="0"/>
              <a:t>(Guinea)</a:t>
            </a:r>
            <a:br>
              <a:rPr lang="en-GB" dirty="0"/>
            </a:br>
            <a:r>
              <a:rPr lang="en-GB" b="1" dirty="0"/>
              <a:t>Genre:</a:t>
            </a:r>
            <a:r>
              <a:rPr lang="en-GB" dirty="0"/>
              <a:t> Traditional West African Percussion (Djembe)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 descr="Bollywood just can’t have enough of velvet voice Arijit Singh - India Today">
            <a:extLst>
              <a:ext uri="{FF2B5EF4-FFF2-40B4-BE49-F238E27FC236}">
                <a16:creationId xmlns:a16="http://schemas.microsoft.com/office/drawing/2014/main" id="{3265BB7F-CA49-8EEF-95F4-0AAB74B94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790" y="36957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17CB704F-078B-B375-6BDB-8F81CFA9A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045" y="36957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Baker Boy: 10 things you need to know about the rapper">
            <a:extLst>
              <a:ext uri="{FF2B5EF4-FFF2-40B4-BE49-F238E27FC236}">
                <a16:creationId xmlns:a16="http://schemas.microsoft.com/office/drawing/2014/main" id="{7EE20529-86DA-5A77-C326-50D1EB70B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79712"/>
            <a:ext cx="2779977" cy="185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S.H.E - Wikipedia">
            <a:extLst>
              <a:ext uri="{FF2B5EF4-FFF2-40B4-BE49-F238E27FC236}">
                <a16:creationId xmlns:a16="http://schemas.microsoft.com/office/drawing/2014/main" id="{AB8371DD-0D88-6BEC-EBEF-254C91A39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704" y="7277100"/>
            <a:ext cx="2090079" cy="141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D2C8B87-6550-94E0-2031-6185983EF719}"/>
              </a:ext>
            </a:extLst>
          </p:cNvPr>
          <p:cNvSpPr txBox="1"/>
          <p:nvPr/>
        </p:nvSpPr>
        <p:spPr>
          <a:xfrm>
            <a:off x="-199710" y="5676900"/>
            <a:ext cx="6858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Arijit Singh – </a:t>
            </a:r>
            <a:r>
              <a:rPr lang="en-GB" b="1" i="1" dirty="0"/>
              <a:t>Playback Singer </a:t>
            </a:r>
            <a:r>
              <a:rPr lang="en-GB" i="1" dirty="0"/>
              <a:t>(</a:t>
            </a:r>
            <a:r>
              <a:rPr lang="en-GB" dirty="0"/>
              <a:t>India)</a:t>
            </a:r>
            <a:endParaRPr lang="en-GB" b="1" dirty="0"/>
          </a:p>
          <a:p>
            <a:pPr algn="ctr"/>
            <a:r>
              <a:rPr lang="en-GB" b="1" dirty="0"/>
              <a:t>Genre:</a:t>
            </a:r>
            <a:r>
              <a:rPr lang="en-GB" dirty="0"/>
              <a:t> Romantic Ballads, Pop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89B93A-C803-EAFA-E50F-1BA6641E8ECE}"/>
              </a:ext>
            </a:extLst>
          </p:cNvPr>
          <p:cNvSpPr txBox="1"/>
          <p:nvPr/>
        </p:nvSpPr>
        <p:spPr>
          <a:xfrm>
            <a:off x="5435160" y="5693434"/>
            <a:ext cx="69572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Ludmilla </a:t>
            </a:r>
            <a:r>
              <a:rPr lang="en-GB" dirty="0"/>
              <a:t>(Brazil)</a:t>
            </a:r>
            <a:endParaRPr lang="en-GB" b="1" dirty="0"/>
          </a:p>
          <a:p>
            <a:pPr algn="ctr"/>
            <a:r>
              <a:rPr lang="en-GB" b="1" dirty="0"/>
              <a:t>Genre</a:t>
            </a:r>
            <a:r>
              <a:rPr lang="en-GB" dirty="0"/>
              <a:t>: Funk carioca / Pop / R&amp;B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3F4F12-F32A-D36A-1CF2-4CA5481492C9}"/>
              </a:ext>
            </a:extLst>
          </p:cNvPr>
          <p:cNvSpPr txBox="1"/>
          <p:nvPr/>
        </p:nvSpPr>
        <p:spPr>
          <a:xfrm>
            <a:off x="6096000" y="2552700"/>
            <a:ext cx="69572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Baker Boy</a:t>
            </a:r>
            <a:r>
              <a:rPr lang="en-GB" dirty="0"/>
              <a:t> (Indigenous Australian, Male)</a:t>
            </a:r>
            <a:br>
              <a:rPr lang="en-GB" dirty="0"/>
            </a:br>
            <a:r>
              <a:rPr lang="en-GB" dirty="0"/>
              <a:t>Hip-hop artist and dancer blending </a:t>
            </a:r>
            <a:r>
              <a:rPr lang="en-GB" dirty="0" err="1"/>
              <a:t>Yolŋu</a:t>
            </a:r>
            <a:r>
              <a:rPr lang="en-GB" dirty="0"/>
              <a:t> Matha language with contemporary rap.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0C1593-8F32-6903-F050-3A884CAA70D7}"/>
              </a:ext>
            </a:extLst>
          </p:cNvPr>
          <p:cNvSpPr txBox="1"/>
          <p:nvPr/>
        </p:nvSpPr>
        <p:spPr>
          <a:xfrm>
            <a:off x="762000" y="8801100"/>
            <a:ext cx="69572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S.H.E </a:t>
            </a:r>
            <a:r>
              <a:rPr lang="en-GB" dirty="0"/>
              <a:t>(Taiwanese, Female Trio)</a:t>
            </a:r>
            <a:br>
              <a:rPr lang="en-GB" dirty="0"/>
            </a:br>
            <a:r>
              <a:rPr lang="en-GB" dirty="0"/>
              <a:t>Mandopop pioneers known for their harmonious vocals and vibrant energy.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1069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5F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3991E3-4C85-519A-A51D-0FA7D230CF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AB0C95D-5CCE-3756-D514-83DD3F468731}"/>
              </a:ext>
            </a:extLst>
          </p:cNvPr>
          <p:cNvSpPr/>
          <p:nvPr/>
        </p:nvSpPr>
        <p:spPr>
          <a:xfrm>
            <a:off x="2486991" y="5563735"/>
            <a:ext cx="8820624" cy="1940537"/>
          </a:xfrm>
          <a:custGeom>
            <a:avLst/>
            <a:gdLst/>
            <a:ahLst/>
            <a:cxnLst/>
            <a:rect l="l" t="t" r="r" b="b"/>
            <a:pathLst>
              <a:path w="8820624" h="1940537">
                <a:moveTo>
                  <a:pt x="0" y="0"/>
                </a:moveTo>
                <a:lnTo>
                  <a:pt x="8820624" y="0"/>
                </a:lnTo>
                <a:lnTo>
                  <a:pt x="8820624" y="1940537"/>
                </a:lnTo>
                <a:lnTo>
                  <a:pt x="0" y="19405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3832D6AA-61AD-8463-62F7-28A2536D598E}"/>
              </a:ext>
            </a:extLst>
          </p:cNvPr>
          <p:cNvGrpSpPr/>
          <p:nvPr/>
        </p:nvGrpSpPr>
        <p:grpSpPr>
          <a:xfrm>
            <a:off x="9707807" y="5986201"/>
            <a:ext cx="1171799" cy="1171799"/>
            <a:chOff x="0" y="0"/>
            <a:chExt cx="1562398" cy="156239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FEB5B3C-5166-66A1-C590-0524DECDEC51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E60F22D-86B1-9A83-1E85-536DD492EB8E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318AD6FF-B67F-3007-1BDD-C02A700B9CC5}"/>
              </a:ext>
            </a:extLst>
          </p:cNvPr>
          <p:cNvGrpSpPr/>
          <p:nvPr/>
        </p:nvGrpSpPr>
        <p:grpSpPr>
          <a:xfrm>
            <a:off x="2936113" y="5986201"/>
            <a:ext cx="1171799" cy="1171799"/>
            <a:chOff x="0" y="0"/>
            <a:chExt cx="1562398" cy="156239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BE8A666-7C3D-537D-C44F-DE82644B56A3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B660A679-77E1-CF41-C316-C9B7A34E1DF3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734F3832-4EB9-DE49-F13B-231C9D0C55F6}"/>
              </a:ext>
            </a:extLst>
          </p:cNvPr>
          <p:cNvGrpSpPr/>
          <p:nvPr/>
        </p:nvGrpSpPr>
        <p:grpSpPr>
          <a:xfrm>
            <a:off x="4623755" y="5917594"/>
            <a:ext cx="1171799" cy="1171799"/>
            <a:chOff x="0" y="0"/>
            <a:chExt cx="1562398" cy="1562398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98B6460-65E4-EFED-2AAF-C387BED5AA57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8D8C2C82-842B-B385-8179-88D25ED7A3C0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>
            <a:extLst>
              <a:ext uri="{FF2B5EF4-FFF2-40B4-BE49-F238E27FC236}">
                <a16:creationId xmlns:a16="http://schemas.microsoft.com/office/drawing/2014/main" id="{8D5B32FA-5379-57F9-1A3B-9C8971CF5C34}"/>
              </a:ext>
            </a:extLst>
          </p:cNvPr>
          <p:cNvGrpSpPr/>
          <p:nvPr/>
        </p:nvGrpSpPr>
        <p:grpSpPr>
          <a:xfrm>
            <a:off x="8015658" y="5917594"/>
            <a:ext cx="1171799" cy="1171799"/>
            <a:chOff x="0" y="0"/>
            <a:chExt cx="1562398" cy="1562398"/>
          </a:xfrm>
        </p:grpSpPr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E6DCBFBE-3E7B-7D2C-69FF-6B0EB3A1A269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02D5ACC7-79CD-37C1-1E89-970D9D134811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957DA9A8-F1DC-001A-646E-6FDA09946D18}"/>
              </a:ext>
            </a:extLst>
          </p:cNvPr>
          <p:cNvGrpSpPr/>
          <p:nvPr/>
        </p:nvGrpSpPr>
        <p:grpSpPr>
          <a:xfrm>
            <a:off x="6321450" y="5986201"/>
            <a:ext cx="1171799" cy="1171799"/>
            <a:chOff x="0" y="0"/>
            <a:chExt cx="1562398" cy="1562398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45D0BFAE-A46A-F694-D82F-BCB68FF29544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1C1868D0-994A-5AC3-083C-2D11F9ECBF3A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AutoShape 18">
            <a:extLst>
              <a:ext uri="{FF2B5EF4-FFF2-40B4-BE49-F238E27FC236}">
                <a16:creationId xmlns:a16="http://schemas.microsoft.com/office/drawing/2014/main" id="{296DE647-6804-3EEA-7155-FCEB31E3685F}"/>
              </a:ext>
            </a:extLst>
          </p:cNvPr>
          <p:cNvSpPr/>
          <p:nvPr/>
        </p:nvSpPr>
        <p:spPr>
          <a:xfrm flipH="1" flipV="1">
            <a:off x="5223680" y="5286383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8280B5F4-7005-969C-AC61-818417422ED0}"/>
              </a:ext>
            </a:extLst>
          </p:cNvPr>
          <p:cNvSpPr/>
          <p:nvPr/>
        </p:nvSpPr>
        <p:spPr>
          <a:xfrm flipH="1" flipV="1">
            <a:off x="8599798" y="5252918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6BE8E391-EFFD-E8AA-F37B-D2793075487F}"/>
              </a:ext>
            </a:extLst>
          </p:cNvPr>
          <p:cNvSpPr/>
          <p:nvPr/>
        </p:nvSpPr>
        <p:spPr>
          <a:xfrm>
            <a:off x="10293705" y="703224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id="{51479131-392D-67E8-4B04-842E835C4371}"/>
              </a:ext>
            </a:extLst>
          </p:cNvPr>
          <p:cNvSpPr/>
          <p:nvPr/>
        </p:nvSpPr>
        <p:spPr>
          <a:xfrm>
            <a:off x="6907349" y="7022718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id="{8708011F-84C1-6164-3306-0159631E2246}"/>
              </a:ext>
            </a:extLst>
          </p:cNvPr>
          <p:cNvSpPr/>
          <p:nvPr/>
        </p:nvSpPr>
        <p:spPr>
          <a:xfrm>
            <a:off x="3522012" y="701319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8DC7BAD9-5FD9-743D-6308-82CCE9538B9B}"/>
              </a:ext>
            </a:extLst>
          </p:cNvPr>
          <p:cNvSpPr txBox="1"/>
          <p:nvPr/>
        </p:nvSpPr>
        <p:spPr>
          <a:xfrm>
            <a:off x="3819534" y="635379"/>
            <a:ext cx="6372612" cy="59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Spring Term 2</a:t>
            </a: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4007762B-A447-B0A3-A4A2-26CD713F9E37}"/>
              </a:ext>
            </a:extLst>
          </p:cNvPr>
          <p:cNvSpPr txBox="1"/>
          <p:nvPr/>
        </p:nvSpPr>
        <p:spPr>
          <a:xfrm>
            <a:off x="3429000" y="1485900"/>
            <a:ext cx="7153681" cy="16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E87B66"/>
                </a:solidFill>
                <a:latin typeface="Muli Heavy"/>
                <a:ea typeface="Muli Heavy"/>
                <a:cs typeface="Muli Heavy"/>
                <a:sym typeface="Muli Heavy"/>
              </a:rPr>
              <a:t>MUSIC LISTENING JOURNEY </a:t>
            </a:r>
          </a:p>
          <a:p>
            <a:pPr algn="ctr">
              <a:lnSpc>
                <a:spcPts val="4623"/>
              </a:lnSpc>
            </a:pPr>
            <a:endParaRPr lang="en-US" sz="3853" b="1" dirty="0">
              <a:solidFill>
                <a:srgbClr val="E87B66"/>
              </a:solidFill>
              <a:latin typeface="Muli Heavy"/>
              <a:ea typeface="Muli Heavy"/>
              <a:cs typeface="Muli Heavy"/>
              <a:sym typeface="Muli Heavy"/>
            </a:endParaRPr>
          </a:p>
          <a:p>
            <a:pPr algn="ctr">
              <a:lnSpc>
                <a:spcPts val="3423"/>
              </a:lnSpc>
            </a:pPr>
            <a:r>
              <a:rPr lang="en-US" sz="2853" b="1" dirty="0">
                <a:solidFill>
                  <a:srgbClr val="5E17EB"/>
                </a:solidFill>
                <a:latin typeface="Muli Heavy"/>
                <a:ea typeface="Muli Heavy"/>
                <a:cs typeface="Muli Heavy"/>
                <a:sym typeface="Muli Heavy"/>
              </a:rPr>
              <a:t>FOCUS GENRE = Rap and RnB 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B47E0996-5093-DF55-20DA-E8881911379E}"/>
              </a:ext>
            </a:extLst>
          </p:cNvPr>
          <p:cNvSpPr txBox="1"/>
          <p:nvPr/>
        </p:nvSpPr>
        <p:spPr>
          <a:xfrm>
            <a:off x="2345436" y="7761446"/>
            <a:ext cx="2278318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MC Yogi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B4EF90D2-340B-72F4-0367-B258863F2F6D}"/>
              </a:ext>
            </a:extLst>
          </p:cNvPr>
          <p:cNvSpPr txBox="1"/>
          <p:nvPr/>
        </p:nvSpPr>
        <p:spPr>
          <a:xfrm>
            <a:off x="5795555" y="7761446"/>
            <a:ext cx="2017210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Areatha Franklin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2A2C1BE0-2746-FCA6-C81E-BDE3166BB30B}"/>
              </a:ext>
            </a:extLst>
          </p:cNvPr>
          <p:cNvSpPr txBox="1"/>
          <p:nvPr/>
        </p:nvSpPr>
        <p:spPr>
          <a:xfrm>
            <a:off x="9187457" y="7761446"/>
            <a:ext cx="2240717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Salt n Pepa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183BA8D7-8698-DF30-FE37-94A84D03B0BA}"/>
              </a:ext>
            </a:extLst>
          </p:cNvPr>
          <p:cNvSpPr txBox="1"/>
          <p:nvPr/>
        </p:nvSpPr>
        <p:spPr>
          <a:xfrm>
            <a:off x="3491370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Koffee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Jamaica 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F57EC55C-E6B2-84A8-6000-5DD09E510188}"/>
              </a:ext>
            </a:extLst>
          </p:cNvPr>
          <p:cNvSpPr txBox="1"/>
          <p:nvPr/>
        </p:nvSpPr>
        <p:spPr>
          <a:xfrm>
            <a:off x="7115105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Run DMC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</a:t>
            </a:r>
          </a:p>
        </p:txBody>
      </p:sp>
      <p:pic>
        <p:nvPicPr>
          <p:cNvPr id="2050" name="Picture 2" descr="Koffee, already a Grammy-winning globetrotter, is in full control for  'Gifted' debut : NPR">
            <a:extLst>
              <a:ext uri="{FF2B5EF4-FFF2-40B4-BE49-F238E27FC236}">
                <a16:creationId xmlns:a16="http://schemas.microsoft.com/office/drawing/2014/main" id="{7C1F43A2-645A-1C0B-DBC5-2E0200E9A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639" y="3268206"/>
            <a:ext cx="960107" cy="132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C Yogi - Wikipedia">
            <a:extLst>
              <a:ext uri="{FF2B5EF4-FFF2-40B4-BE49-F238E27FC236}">
                <a16:creationId xmlns:a16="http://schemas.microsoft.com/office/drawing/2014/main" id="{CDFCAADE-48B0-6853-4B25-A307105FB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111" y="8440202"/>
            <a:ext cx="1108517" cy="167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ver Story: Inside Aretha Franklin's Epic Life">
            <a:extLst>
              <a:ext uri="{FF2B5EF4-FFF2-40B4-BE49-F238E27FC236}">
                <a16:creationId xmlns:a16="http://schemas.microsoft.com/office/drawing/2014/main" id="{138B7C70-DBED-7480-8106-EAEE1ABA2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727" y="8390310"/>
            <a:ext cx="2193244" cy="1096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un-DMC - Wikipedia">
            <a:extLst>
              <a:ext uri="{FF2B5EF4-FFF2-40B4-BE49-F238E27FC236}">
                <a16:creationId xmlns:a16="http://schemas.microsoft.com/office/drawing/2014/main" id="{69854444-EB47-C659-5CAE-72D9FFCF0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928" y="3330195"/>
            <a:ext cx="1905000" cy="112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alt-N-Pepa on Their Push It Jackets and '90s Style | Vogue">
            <a:extLst>
              <a:ext uri="{FF2B5EF4-FFF2-40B4-BE49-F238E27FC236}">
                <a16:creationId xmlns:a16="http://schemas.microsoft.com/office/drawing/2014/main" id="{B9E77057-CF2B-A21F-0ECC-5FA13BECF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374" y="8364304"/>
            <a:ext cx="1411154" cy="138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696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0E18C37-3609-A84B-FC05-5BD8705D36D8}"/>
              </a:ext>
            </a:extLst>
          </p:cNvPr>
          <p:cNvSpPr txBox="1"/>
          <p:nvPr/>
        </p:nvSpPr>
        <p:spPr>
          <a:xfrm>
            <a:off x="838200" y="571500"/>
            <a:ext cx="9296400" cy="812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🎤 MC Yogi (American, Male)</a:t>
            </a:r>
            <a:br>
              <a:rPr lang="en-GB" dirty="0"/>
            </a:br>
            <a:r>
              <a:rPr lang="en-GB" dirty="0"/>
              <a:t>Hip-hop artist blending rap with yoga, mindfulness, and positive vibes.</a:t>
            </a:r>
            <a:br>
              <a:rPr lang="en-GB" dirty="0"/>
            </a:br>
            <a:r>
              <a:rPr lang="en-GB" dirty="0"/>
              <a:t>Promotes kindness, self-awareness, and healthy living through music.</a:t>
            </a:r>
            <a:br>
              <a:rPr lang="en-GB" dirty="0"/>
            </a:br>
            <a:r>
              <a:rPr lang="en-GB" dirty="0"/>
              <a:t>Suggested Work: </a:t>
            </a:r>
            <a:r>
              <a:rPr lang="en-GB" i="1" dirty="0"/>
              <a:t>Be the Change</a:t>
            </a:r>
            <a:r>
              <a:rPr lang="en-GB" dirty="0"/>
              <a:t>, </a:t>
            </a:r>
            <a:r>
              <a:rPr lang="en-GB" i="1" dirty="0"/>
              <a:t>Yoga Revolution</a:t>
            </a:r>
          </a:p>
          <a:p>
            <a:r>
              <a:rPr lang="en-GB" i="1" dirty="0">
                <a:hlinkClick r:id="rId2"/>
              </a:rPr>
              <a:t>https://youtu.be/sfqkbyJSuf0?si=8-44QxGxvfMbLXJi</a:t>
            </a:r>
            <a:r>
              <a:rPr lang="en-GB" i="1" dirty="0"/>
              <a:t> </a:t>
            </a:r>
          </a:p>
          <a:p>
            <a:endParaRPr lang="en-GB" i="1" dirty="0"/>
          </a:p>
          <a:p>
            <a:r>
              <a:rPr lang="en-GB" dirty="0"/>
              <a:t>🎤 Koffee (Jamaican, Female)</a:t>
            </a:r>
            <a:br>
              <a:rPr lang="en-GB" dirty="0"/>
            </a:br>
            <a:r>
              <a:rPr lang="en-GB" dirty="0"/>
              <a:t>Young reggae and rap artist known for uplifting lyrics and energetic beats.</a:t>
            </a:r>
            <a:br>
              <a:rPr lang="en-GB" dirty="0"/>
            </a:br>
            <a:r>
              <a:rPr lang="en-GB" dirty="0"/>
              <a:t>Advocates positivity, hope, and cultural pride in her music.</a:t>
            </a:r>
            <a:br>
              <a:rPr lang="en-GB" dirty="0"/>
            </a:br>
            <a:r>
              <a:rPr lang="en-GB" dirty="0"/>
              <a:t>Suggested Work: </a:t>
            </a:r>
            <a:r>
              <a:rPr lang="en-GB" i="1" dirty="0"/>
              <a:t>Toast</a:t>
            </a:r>
            <a:r>
              <a:rPr lang="en-GB" dirty="0"/>
              <a:t>, </a:t>
            </a:r>
            <a:r>
              <a:rPr lang="en-GB" i="1" dirty="0"/>
              <a:t>Rapture</a:t>
            </a:r>
          </a:p>
          <a:p>
            <a:r>
              <a:rPr lang="en-GB" dirty="0">
                <a:hlinkClick r:id="rId3"/>
              </a:rPr>
              <a:t>https://youtu.be/i4I2Ae6FQ9g?si=mxG_VeB3sq1jTbkn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Aretha Franklin (American, Female)</a:t>
            </a:r>
            <a:br>
              <a:rPr lang="en-GB" dirty="0"/>
            </a:br>
            <a:r>
              <a:rPr lang="en-GB" dirty="0"/>
              <a:t>The “Queen of Soul,” famous for powerful vocals and messages of empowerment.</a:t>
            </a:r>
            <a:br>
              <a:rPr lang="en-GB" dirty="0"/>
            </a:br>
            <a:r>
              <a:rPr lang="en-GB" dirty="0"/>
              <a:t>Celebrated for themes of strength and resilience.</a:t>
            </a:r>
            <a:br>
              <a:rPr lang="en-GB" dirty="0"/>
            </a:br>
            <a:r>
              <a:rPr lang="en-GB" dirty="0"/>
              <a:t>Suggested Work: </a:t>
            </a:r>
            <a:r>
              <a:rPr lang="en-GB" i="1" dirty="0"/>
              <a:t>Respect</a:t>
            </a:r>
            <a:r>
              <a:rPr lang="en-GB" dirty="0"/>
              <a:t>, </a:t>
            </a:r>
            <a:r>
              <a:rPr lang="en-GB" i="1" dirty="0"/>
              <a:t>(You Make Me Feel Like) A Natural Woman</a:t>
            </a:r>
          </a:p>
          <a:p>
            <a:endParaRPr lang="en-GB" i="1" dirty="0"/>
          </a:p>
          <a:p>
            <a:r>
              <a:rPr lang="en-GB" dirty="0"/>
              <a:t>🎤 </a:t>
            </a:r>
            <a:r>
              <a:rPr lang="en-GB" b="1" dirty="0"/>
              <a:t>Run-DMC (American, Male Group)</a:t>
            </a:r>
            <a:br>
              <a:rPr lang="en-GB" dirty="0"/>
            </a:br>
            <a:r>
              <a:rPr lang="en-GB" dirty="0"/>
              <a:t>Pioneers of hip-hop with clean beats and catchy rhymes.</a:t>
            </a:r>
            <a:br>
              <a:rPr lang="en-GB" dirty="0"/>
            </a:br>
            <a:r>
              <a:rPr lang="en-GB" dirty="0"/>
              <a:t>Helped bring rap to mainstream audiences in the 1980s.</a:t>
            </a:r>
            <a:br>
              <a:rPr lang="en-GB" dirty="0"/>
            </a:br>
            <a:r>
              <a:rPr lang="en-GB" dirty="0"/>
              <a:t>Suggested Work: </a:t>
            </a:r>
            <a:r>
              <a:rPr lang="en-GB" i="1" dirty="0"/>
              <a:t>It’s Tricky</a:t>
            </a:r>
            <a:r>
              <a:rPr lang="en-GB" dirty="0"/>
              <a:t>, </a:t>
            </a:r>
            <a:r>
              <a:rPr lang="en-GB" i="1" dirty="0"/>
              <a:t>Walk This Way</a:t>
            </a:r>
          </a:p>
          <a:p>
            <a:r>
              <a:rPr lang="en-GB" dirty="0">
                <a:hlinkClick r:id="rId4"/>
              </a:rPr>
              <a:t>https://youtu.be/l-O5IHVhWj0?si=XShW_MtjSWbuij5P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Salt-N-Pepa (American, Female Group)</a:t>
            </a:r>
            <a:br>
              <a:rPr lang="en-GB" dirty="0"/>
            </a:br>
            <a:r>
              <a:rPr lang="en-GB" dirty="0"/>
              <a:t>Trailblazing female rap group with empowering lyrics and catchy hooks.</a:t>
            </a:r>
            <a:br>
              <a:rPr lang="en-GB" dirty="0"/>
            </a:br>
            <a:r>
              <a:rPr lang="en-GB" dirty="0"/>
              <a:t>Known for confidence and fun energy.</a:t>
            </a:r>
            <a:br>
              <a:rPr lang="en-GB" dirty="0"/>
            </a:br>
            <a:r>
              <a:rPr lang="en-GB" dirty="0"/>
              <a:t>Suggested Work: </a:t>
            </a:r>
            <a:r>
              <a:rPr lang="en-GB" i="1" dirty="0"/>
              <a:t>Push It</a:t>
            </a:r>
            <a:r>
              <a:rPr lang="en-GB" dirty="0"/>
              <a:t>, </a:t>
            </a:r>
            <a:r>
              <a:rPr lang="en-GB" i="1" dirty="0"/>
              <a:t>Shoop</a:t>
            </a:r>
          </a:p>
          <a:p>
            <a:r>
              <a:rPr lang="en-GB" dirty="0">
                <a:hlinkClick r:id="rId5"/>
              </a:rPr>
              <a:t>https://youtu.be/RGlrcW6FzeM?si=NOSc7HV6BuTZjmSz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1918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5F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E0E37F-6824-82F0-1502-5D8878882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8CE1BA8-D2C1-CD22-5508-172974653947}"/>
              </a:ext>
            </a:extLst>
          </p:cNvPr>
          <p:cNvSpPr/>
          <p:nvPr/>
        </p:nvSpPr>
        <p:spPr>
          <a:xfrm>
            <a:off x="2486991" y="5563735"/>
            <a:ext cx="8820624" cy="1940537"/>
          </a:xfrm>
          <a:custGeom>
            <a:avLst/>
            <a:gdLst/>
            <a:ahLst/>
            <a:cxnLst/>
            <a:rect l="l" t="t" r="r" b="b"/>
            <a:pathLst>
              <a:path w="8820624" h="1940537">
                <a:moveTo>
                  <a:pt x="0" y="0"/>
                </a:moveTo>
                <a:lnTo>
                  <a:pt x="8820624" y="0"/>
                </a:lnTo>
                <a:lnTo>
                  <a:pt x="8820624" y="1940537"/>
                </a:lnTo>
                <a:lnTo>
                  <a:pt x="0" y="19405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CBF0BAF5-CC2D-021E-8DB1-6C0B4B4BC006}"/>
              </a:ext>
            </a:extLst>
          </p:cNvPr>
          <p:cNvGrpSpPr/>
          <p:nvPr/>
        </p:nvGrpSpPr>
        <p:grpSpPr>
          <a:xfrm>
            <a:off x="9707807" y="5986201"/>
            <a:ext cx="1171799" cy="1171799"/>
            <a:chOff x="0" y="0"/>
            <a:chExt cx="1562398" cy="156239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F9FBB9CB-3F0F-8963-33AF-A4F3917E20CF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4CCD21B3-9311-E540-6598-7A06527B6694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922259CB-B5DE-78AC-D48F-0E350207EB6C}"/>
              </a:ext>
            </a:extLst>
          </p:cNvPr>
          <p:cNvGrpSpPr/>
          <p:nvPr/>
        </p:nvGrpSpPr>
        <p:grpSpPr>
          <a:xfrm>
            <a:off x="2936113" y="5986201"/>
            <a:ext cx="1171799" cy="1171799"/>
            <a:chOff x="0" y="0"/>
            <a:chExt cx="1562398" cy="156239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C229F23D-8CF2-3375-1437-B4D51E95686C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01A06453-AA40-DD61-3E36-18D805B7CA13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56ED2246-2828-8485-29A8-E3401891F8EA}"/>
              </a:ext>
            </a:extLst>
          </p:cNvPr>
          <p:cNvGrpSpPr/>
          <p:nvPr/>
        </p:nvGrpSpPr>
        <p:grpSpPr>
          <a:xfrm>
            <a:off x="4623755" y="5917594"/>
            <a:ext cx="1171799" cy="1171799"/>
            <a:chOff x="0" y="0"/>
            <a:chExt cx="1562398" cy="1562398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F073087B-A4DA-12E2-833A-2036E552F1E5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C674594C-1050-F07B-1A2C-66B937643288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>
            <a:extLst>
              <a:ext uri="{FF2B5EF4-FFF2-40B4-BE49-F238E27FC236}">
                <a16:creationId xmlns:a16="http://schemas.microsoft.com/office/drawing/2014/main" id="{D3832A00-CD80-8A90-C1C4-AA323703F179}"/>
              </a:ext>
            </a:extLst>
          </p:cNvPr>
          <p:cNvGrpSpPr/>
          <p:nvPr/>
        </p:nvGrpSpPr>
        <p:grpSpPr>
          <a:xfrm>
            <a:off x="8015658" y="5917594"/>
            <a:ext cx="1171799" cy="1171799"/>
            <a:chOff x="0" y="0"/>
            <a:chExt cx="1562398" cy="1562398"/>
          </a:xfrm>
        </p:grpSpPr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F1E39F60-4582-C1D3-F130-06411072AB38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5BAE1C09-6F61-CDBF-955D-A35F3C1F21D4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917F905F-D2F1-E004-6350-D154093CE5EE}"/>
              </a:ext>
            </a:extLst>
          </p:cNvPr>
          <p:cNvGrpSpPr/>
          <p:nvPr/>
        </p:nvGrpSpPr>
        <p:grpSpPr>
          <a:xfrm>
            <a:off x="6321450" y="5986201"/>
            <a:ext cx="1171799" cy="1171799"/>
            <a:chOff x="0" y="0"/>
            <a:chExt cx="1562398" cy="1562398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C9623148-0233-BA5B-D58E-87629E60F2A4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4F3848E8-2F0A-39D9-95FE-7CE0D015E889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AutoShape 18">
            <a:extLst>
              <a:ext uri="{FF2B5EF4-FFF2-40B4-BE49-F238E27FC236}">
                <a16:creationId xmlns:a16="http://schemas.microsoft.com/office/drawing/2014/main" id="{71618C08-2639-1472-1ABC-3444B829DC80}"/>
              </a:ext>
            </a:extLst>
          </p:cNvPr>
          <p:cNvSpPr/>
          <p:nvPr/>
        </p:nvSpPr>
        <p:spPr>
          <a:xfrm flipH="1" flipV="1">
            <a:off x="5223680" y="5286383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FDA2F99D-17D7-E730-DAB3-EC37F89E856A}"/>
              </a:ext>
            </a:extLst>
          </p:cNvPr>
          <p:cNvSpPr/>
          <p:nvPr/>
        </p:nvSpPr>
        <p:spPr>
          <a:xfrm flipH="1" flipV="1">
            <a:off x="8599798" y="5252918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A4C56241-3666-D93D-B04B-DC7B0E38B06E}"/>
              </a:ext>
            </a:extLst>
          </p:cNvPr>
          <p:cNvSpPr/>
          <p:nvPr/>
        </p:nvSpPr>
        <p:spPr>
          <a:xfrm>
            <a:off x="10293705" y="703224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id="{D80D281C-30E2-8BCE-A358-22F5FA061624}"/>
              </a:ext>
            </a:extLst>
          </p:cNvPr>
          <p:cNvSpPr/>
          <p:nvPr/>
        </p:nvSpPr>
        <p:spPr>
          <a:xfrm>
            <a:off x="6907349" y="7022718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id="{B9E27D44-F4CB-A707-2655-6F1AFA200A96}"/>
              </a:ext>
            </a:extLst>
          </p:cNvPr>
          <p:cNvSpPr/>
          <p:nvPr/>
        </p:nvSpPr>
        <p:spPr>
          <a:xfrm>
            <a:off x="3522012" y="701319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D36DA910-225B-BA8D-DCF9-9CC03B86D599}"/>
              </a:ext>
            </a:extLst>
          </p:cNvPr>
          <p:cNvSpPr txBox="1"/>
          <p:nvPr/>
        </p:nvSpPr>
        <p:spPr>
          <a:xfrm>
            <a:off x="3819534" y="635379"/>
            <a:ext cx="6372612" cy="59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Summer Term 1</a:t>
            </a: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0A850E18-783A-F4DB-FF85-ABB913D6BA9A}"/>
              </a:ext>
            </a:extLst>
          </p:cNvPr>
          <p:cNvSpPr txBox="1"/>
          <p:nvPr/>
        </p:nvSpPr>
        <p:spPr>
          <a:xfrm>
            <a:off x="3429000" y="1485900"/>
            <a:ext cx="7153681" cy="160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E87B66"/>
                </a:solidFill>
                <a:latin typeface="Muli Heavy"/>
                <a:ea typeface="Muli Heavy"/>
                <a:cs typeface="Muli Heavy"/>
                <a:sym typeface="Muli Heavy"/>
              </a:rPr>
              <a:t>MUSIC LISTENING JOURNEY </a:t>
            </a:r>
          </a:p>
          <a:p>
            <a:pPr algn="ctr">
              <a:lnSpc>
                <a:spcPts val="4623"/>
              </a:lnSpc>
            </a:pPr>
            <a:endParaRPr lang="en-US" sz="3853" b="1" dirty="0">
              <a:solidFill>
                <a:srgbClr val="E87B66"/>
              </a:solidFill>
              <a:latin typeface="Muli Heavy"/>
              <a:ea typeface="Muli Heavy"/>
              <a:cs typeface="Muli Heavy"/>
              <a:sym typeface="Muli Heavy"/>
            </a:endParaRPr>
          </a:p>
          <a:p>
            <a:pPr algn="ctr">
              <a:lnSpc>
                <a:spcPts val="3423"/>
              </a:lnSpc>
            </a:pPr>
            <a:r>
              <a:rPr lang="en-US" sz="2853" b="1" dirty="0">
                <a:solidFill>
                  <a:srgbClr val="5E17EB"/>
                </a:solidFill>
                <a:latin typeface="Muli Heavy"/>
                <a:ea typeface="Muli Heavy"/>
                <a:cs typeface="Muli Heavy"/>
                <a:sym typeface="Muli Heavy"/>
              </a:rPr>
              <a:t>FOCUS GENRE = Rock and Roll 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77ACB652-89DE-49EE-AC30-21F14E269AFD}"/>
              </a:ext>
            </a:extLst>
          </p:cNvPr>
          <p:cNvSpPr txBox="1"/>
          <p:nvPr/>
        </p:nvSpPr>
        <p:spPr>
          <a:xfrm>
            <a:off x="2345436" y="7761446"/>
            <a:ext cx="2278318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Elvis Presley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 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3C04CEDC-F60E-6B91-1E31-549003359050}"/>
              </a:ext>
            </a:extLst>
          </p:cNvPr>
          <p:cNvSpPr txBox="1"/>
          <p:nvPr/>
        </p:nvSpPr>
        <p:spPr>
          <a:xfrm>
            <a:off x="6023321" y="7761446"/>
            <a:ext cx="1789443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X Japan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Japan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4E23FC23-5FE0-1DB6-F950-5EE914552DFC}"/>
              </a:ext>
            </a:extLst>
          </p:cNvPr>
          <p:cNvSpPr txBox="1"/>
          <p:nvPr/>
        </p:nvSpPr>
        <p:spPr>
          <a:xfrm>
            <a:off x="9187457" y="7761446"/>
            <a:ext cx="2240717" cy="53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Angelique Kidjo</a:t>
            </a:r>
          </a:p>
          <a:p>
            <a:pPr algn="ctr">
              <a:lnSpc>
                <a:spcPts val="2111"/>
              </a:lnSpc>
            </a:pPr>
            <a:r>
              <a:rPr lang="en-US" sz="1759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Beninese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CC92FCAA-6F57-853F-5FE0-87A440E41738}"/>
              </a:ext>
            </a:extLst>
          </p:cNvPr>
          <p:cNvSpPr txBox="1"/>
          <p:nvPr/>
        </p:nvSpPr>
        <p:spPr>
          <a:xfrm>
            <a:off x="3491370" y="4597410"/>
            <a:ext cx="3188647" cy="600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Yola 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UK 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A1A90B0C-240B-D545-114C-DBDF17E34A8D}"/>
              </a:ext>
            </a:extLst>
          </p:cNvPr>
          <p:cNvSpPr txBox="1"/>
          <p:nvPr/>
        </p:nvSpPr>
        <p:spPr>
          <a:xfrm>
            <a:off x="7115105" y="4597410"/>
            <a:ext cx="3188647" cy="599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The Warning </a:t>
            </a:r>
          </a:p>
          <a:p>
            <a:pPr algn="ctr">
              <a:lnSpc>
                <a:spcPts val="2382"/>
              </a:lnSpc>
            </a:pPr>
            <a:r>
              <a:rPr lang="en-US" sz="1985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Mexico</a:t>
            </a:r>
          </a:p>
        </p:txBody>
      </p:sp>
      <p:pic>
        <p:nvPicPr>
          <p:cNvPr id="1026" name="Picture 2" descr="AboutElvisPresley 🎶👑🎶 on Twitter: &quot;#Elvis #ElvisPresley #Elvistheking  #ElvisHistory #Elvis… | Elvis presley images, Elvis presley photos, Elvis  presley wallpaper">
            <a:extLst>
              <a:ext uri="{FF2B5EF4-FFF2-40B4-BE49-F238E27FC236}">
                <a16:creationId xmlns:a16="http://schemas.microsoft.com/office/drawing/2014/main" id="{8AE91DDD-FE41-043E-836E-44C6BF3B6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920" y="8380571"/>
            <a:ext cx="1062183" cy="143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Yola (singer) - Wikipedia">
            <a:extLst>
              <a:ext uri="{FF2B5EF4-FFF2-40B4-BE49-F238E27FC236}">
                <a16:creationId xmlns:a16="http://schemas.microsoft.com/office/drawing/2014/main" id="{8A8C668F-983A-FA16-57CE-FB705DB1F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184" y="3140120"/>
            <a:ext cx="9906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X JAPAN | Spotify">
            <a:extLst>
              <a:ext uri="{FF2B5EF4-FFF2-40B4-BE49-F238E27FC236}">
                <a16:creationId xmlns:a16="http://schemas.microsoft.com/office/drawing/2014/main" id="{07C0FAA6-6F23-3D4A-8546-D9F2BDA97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942" y="8373829"/>
            <a:ext cx="1600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Warning (band) - Wikipedia">
            <a:extLst>
              <a:ext uri="{FF2B5EF4-FFF2-40B4-BE49-F238E27FC236}">
                <a16:creationId xmlns:a16="http://schemas.microsoft.com/office/drawing/2014/main" id="{61B40A95-443E-ADED-18B4-768382348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409" y="3123039"/>
            <a:ext cx="2191460" cy="146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Q &amp; A with Angélique Kidjo">
            <a:extLst>
              <a:ext uri="{FF2B5EF4-FFF2-40B4-BE49-F238E27FC236}">
                <a16:creationId xmlns:a16="http://schemas.microsoft.com/office/drawing/2014/main" id="{09752779-70C5-1570-5649-41BC663B6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5040" y="8460495"/>
            <a:ext cx="1894212" cy="125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073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0">
            <a:extLst>
              <a:ext uri="{FF2B5EF4-FFF2-40B4-BE49-F238E27FC236}">
                <a16:creationId xmlns:a16="http://schemas.microsoft.com/office/drawing/2014/main" id="{B4590025-492D-4B11-7920-F333944D5007}"/>
              </a:ext>
            </a:extLst>
          </p:cNvPr>
          <p:cNvSpPr txBox="1"/>
          <p:nvPr/>
        </p:nvSpPr>
        <p:spPr>
          <a:xfrm>
            <a:off x="685800" y="647700"/>
            <a:ext cx="4572000" cy="8631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4000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Elvis Presley</a:t>
            </a:r>
          </a:p>
          <a:p>
            <a:pPr algn="ctr">
              <a:lnSpc>
                <a:spcPts val="2111"/>
              </a:lnSpc>
            </a:pPr>
            <a:endParaRPr lang="en-US" sz="4000" dirty="0">
              <a:solidFill>
                <a:srgbClr val="494949"/>
              </a:solidFill>
              <a:latin typeface="Muli"/>
              <a:ea typeface="Muli"/>
              <a:cs typeface="Muli"/>
              <a:sym typeface="Muli"/>
            </a:endParaRPr>
          </a:p>
          <a:p>
            <a:pPr algn="ctr">
              <a:lnSpc>
                <a:spcPts val="2111"/>
              </a:lnSpc>
            </a:pPr>
            <a:r>
              <a:rPr lang="en-US" sz="4000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USA </a:t>
            </a:r>
          </a:p>
        </p:txBody>
      </p:sp>
      <p:pic>
        <p:nvPicPr>
          <p:cNvPr id="3" name="Picture 2" descr="AboutElvisPresley 🎶👑🎶 on Twitter: &quot;#Elvis #ElvisPresley #Elvistheking  #ElvisHistory #Elvis… | Elvis presley images, Elvis presley photos, Elvis  presley wallpaper">
            <a:extLst>
              <a:ext uri="{FF2B5EF4-FFF2-40B4-BE49-F238E27FC236}">
                <a16:creationId xmlns:a16="http://schemas.microsoft.com/office/drawing/2014/main" id="{DAEF1BC2-6C4C-CB25-E364-949F51DFD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592417"/>
            <a:ext cx="2631116" cy="356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3DBAB23-41B2-7376-2108-723B7DB5723F}"/>
              </a:ext>
            </a:extLst>
          </p:cNvPr>
          <p:cNvSpPr txBox="1"/>
          <p:nvPr/>
        </p:nvSpPr>
        <p:spPr>
          <a:xfrm>
            <a:off x="708546" y="5276186"/>
            <a:ext cx="50292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🎸 </a:t>
            </a:r>
            <a:r>
              <a:rPr lang="en-GB" b="1" dirty="0"/>
              <a:t>Elvis Presley</a:t>
            </a:r>
            <a:r>
              <a:rPr lang="en-GB" dirty="0"/>
              <a:t> (American, Male Solo Artist)</a:t>
            </a:r>
            <a:br>
              <a:rPr lang="en-GB" dirty="0"/>
            </a:br>
            <a:r>
              <a:rPr lang="en-GB" dirty="0"/>
              <a:t>The “King of Rock and Roll” who revolutionised popular music in the 1950s with his electrifying performances and unforgettable voice.</a:t>
            </a:r>
            <a:br>
              <a:rPr lang="en-GB" dirty="0"/>
            </a:br>
            <a:r>
              <a:rPr lang="en-GB" dirty="0"/>
              <a:t>Known for energetic stage presence, genre-blending style, and iconic hits.</a:t>
            </a:r>
          </a:p>
        </p:txBody>
      </p:sp>
      <p:sp>
        <p:nvSpPr>
          <p:cNvPr id="6" name="TextBox 30">
            <a:extLst>
              <a:ext uri="{FF2B5EF4-FFF2-40B4-BE49-F238E27FC236}">
                <a16:creationId xmlns:a16="http://schemas.microsoft.com/office/drawing/2014/main" id="{614CA992-05A8-3553-5C07-B113CC99C58A}"/>
              </a:ext>
            </a:extLst>
          </p:cNvPr>
          <p:cNvSpPr txBox="1"/>
          <p:nvPr/>
        </p:nvSpPr>
        <p:spPr>
          <a:xfrm>
            <a:off x="8686800" y="642582"/>
            <a:ext cx="4572000" cy="8631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4000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Yola</a:t>
            </a:r>
          </a:p>
          <a:p>
            <a:pPr algn="ctr">
              <a:lnSpc>
                <a:spcPts val="2111"/>
              </a:lnSpc>
            </a:pPr>
            <a:endParaRPr lang="en-US" sz="4000" dirty="0">
              <a:solidFill>
                <a:srgbClr val="494949"/>
              </a:solidFill>
              <a:latin typeface="Muli"/>
              <a:ea typeface="Muli"/>
              <a:cs typeface="Muli"/>
              <a:sym typeface="Muli"/>
            </a:endParaRPr>
          </a:p>
          <a:p>
            <a:pPr algn="ctr">
              <a:lnSpc>
                <a:spcPts val="2111"/>
              </a:lnSpc>
            </a:pPr>
            <a:r>
              <a:rPr lang="en-US" sz="4000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UK </a:t>
            </a:r>
          </a:p>
        </p:txBody>
      </p:sp>
      <p:pic>
        <p:nvPicPr>
          <p:cNvPr id="7" name="Picture 4" descr="Yola (singer) - Wikipedia">
            <a:extLst>
              <a:ext uri="{FF2B5EF4-FFF2-40B4-BE49-F238E27FC236}">
                <a16:creationId xmlns:a16="http://schemas.microsoft.com/office/drawing/2014/main" id="{FB10DAB1-A523-1DF1-284A-A272E6745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4692" y="1576824"/>
            <a:ext cx="2416216" cy="362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289375E-B439-64EA-5324-384C97798ED3}"/>
              </a:ext>
            </a:extLst>
          </p:cNvPr>
          <p:cNvSpPr txBox="1"/>
          <p:nvPr/>
        </p:nvSpPr>
        <p:spPr>
          <a:xfrm>
            <a:off x="8458200" y="5276186"/>
            <a:ext cx="50292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🎸 </a:t>
            </a:r>
            <a:r>
              <a:rPr lang="en-GB" b="1" dirty="0"/>
              <a:t>Yola</a:t>
            </a:r>
            <a:r>
              <a:rPr lang="en-GB" dirty="0"/>
              <a:t> (British, Female Solo Artist)</a:t>
            </a:r>
            <a:br>
              <a:rPr lang="en-GB" dirty="0"/>
            </a:br>
            <a:r>
              <a:rPr lang="en-GB" dirty="0"/>
              <a:t>Genre-defying singer blending rock, soul, country, and Americana with powerful, expressive vocals.</a:t>
            </a:r>
            <a:br>
              <a:rPr lang="en-GB" dirty="0"/>
            </a:br>
            <a:r>
              <a:rPr lang="en-GB" dirty="0"/>
              <a:t>Known for her empowering lyrics, emotional depth, and inspiring personal story.</a:t>
            </a:r>
          </a:p>
        </p:txBody>
      </p:sp>
    </p:spTree>
    <p:extLst>
      <p:ext uri="{BB962C8B-B14F-4D97-AF65-F5344CB8AC3E}">
        <p14:creationId xmlns:p14="http://schemas.microsoft.com/office/powerpoint/2010/main" val="407425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X JAPAN | Spotify">
            <a:extLst>
              <a:ext uri="{FF2B5EF4-FFF2-40B4-BE49-F238E27FC236}">
                <a16:creationId xmlns:a16="http://schemas.microsoft.com/office/drawing/2014/main" id="{12A80316-459A-3F98-7AC4-2F9D44D9E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90700"/>
            <a:ext cx="4898742" cy="489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30">
            <a:extLst>
              <a:ext uri="{FF2B5EF4-FFF2-40B4-BE49-F238E27FC236}">
                <a16:creationId xmlns:a16="http://schemas.microsoft.com/office/drawing/2014/main" id="{EC897F2F-54FC-E2D0-1DE6-DFEEFA26EB86}"/>
              </a:ext>
            </a:extLst>
          </p:cNvPr>
          <p:cNvSpPr txBox="1"/>
          <p:nvPr/>
        </p:nvSpPr>
        <p:spPr>
          <a:xfrm>
            <a:off x="1306371" y="723900"/>
            <a:ext cx="4572000" cy="8631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4000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X</a:t>
            </a:r>
          </a:p>
          <a:p>
            <a:pPr algn="ctr">
              <a:lnSpc>
                <a:spcPts val="2111"/>
              </a:lnSpc>
            </a:pPr>
            <a:endParaRPr lang="en-US" sz="4000" dirty="0">
              <a:solidFill>
                <a:srgbClr val="494949"/>
              </a:solidFill>
              <a:latin typeface="Muli"/>
              <a:ea typeface="Muli"/>
              <a:cs typeface="Muli"/>
              <a:sym typeface="Muli"/>
            </a:endParaRPr>
          </a:p>
          <a:p>
            <a:pPr algn="ctr">
              <a:lnSpc>
                <a:spcPts val="2111"/>
              </a:lnSpc>
            </a:pPr>
            <a:r>
              <a:rPr lang="en-US" sz="4000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Japan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AA2029-13F6-7AE0-F5FF-0A228FD38D13}"/>
              </a:ext>
            </a:extLst>
          </p:cNvPr>
          <p:cNvSpPr txBox="1"/>
          <p:nvPr/>
        </p:nvSpPr>
        <p:spPr>
          <a:xfrm>
            <a:off x="1306371" y="6893057"/>
            <a:ext cx="4572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🎸 </a:t>
            </a:r>
            <a:r>
              <a:rPr lang="en-GB" b="1" dirty="0"/>
              <a:t>X Japan</a:t>
            </a:r>
            <a:r>
              <a:rPr lang="en-GB" dirty="0"/>
              <a:t> (Japanese, Rock Band)</a:t>
            </a:r>
            <a:br>
              <a:rPr lang="en-GB" dirty="0"/>
            </a:br>
            <a:r>
              <a:rPr lang="en-GB" dirty="0"/>
              <a:t>Pioneers of Japan’s visual </a:t>
            </a:r>
            <a:r>
              <a:rPr lang="en-GB" dirty="0" err="1"/>
              <a:t>kei</a:t>
            </a:r>
            <a:r>
              <a:rPr lang="en-GB" dirty="0"/>
              <a:t> movement, blending heavy rock, metal, and classical influences with dramatic flair.</a:t>
            </a:r>
            <a:br>
              <a:rPr lang="en-GB" dirty="0"/>
            </a:br>
            <a:r>
              <a:rPr lang="en-GB" dirty="0"/>
              <a:t>Known for emotional ballads, high-energy anthems, and theatrical performances.</a:t>
            </a:r>
            <a:br>
              <a:rPr lang="en-GB" dirty="0"/>
            </a:br>
            <a:r>
              <a:rPr lang="en-GB" b="1" dirty="0"/>
              <a:t>Suggested Work:</a:t>
            </a:r>
            <a:r>
              <a:rPr lang="en-GB" dirty="0"/>
              <a:t> </a:t>
            </a:r>
            <a:r>
              <a:rPr lang="en-GB" i="1" dirty="0"/>
              <a:t>Endless Rain</a:t>
            </a:r>
            <a:r>
              <a:rPr lang="en-GB" dirty="0"/>
              <a:t>, </a:t>
            </a:r>
            <a:r>
              <a:rPr lang="en-GB" i="1" dirty="0"/>
              <a:t>Rusty Nail</a:t>
            </a:r>
            <a:endParaRPr lang="en-GB" dirty="0"/>
          </a:p>
        </p:txBody>
      </p:sp>
      <p:pic>
        <p:nvPicPr>
          <p:cNvPr id="6" name="Picture 8" descr="The Warning (band) - Wikipedia">
            <a:extLst>
              <a:ext uri="{FF2B5EF4-FFF2-40B4-BE49-F238E27FC236}">
                <a16:creationId xmlns:a16="http://schemas.microsoft.com/office/drawing/2014/main" id="{6EC5D3CA-39BD-A007-087A-B7A683392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095500"/>
            <a:ext cx="6308056" cy="422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30">
            <a:extLst>
              <a:ext uri="{FF2B5EF4-FFF2-40B4-BE49-F238E27FC236}">
                <a16:creationId xmlns:a16="http://schemas.microsoft.com/office/drawing/2014/main" id="{5EE630A3-BE79-E03D-4912-7C9229D2E1BB}"/>
              </a:ext>
            </a:extLst>
          </p:cNvPr>
          <p:cNvSpPr txBox="1"/>
          <p:nvPr/>
        </p:nvSpPr>
        <p:spPr>
          <a:xfrm>
            <a:off x="7954628" y="723900"/>
            <a:ext cx="4572000" cy="8631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4000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The Warning</a:t>
            </a:r>
          </a:p>
          <a:p>
            <a:pPr algn="ctr">
              <a:lnSpc>
                <a:spcPts val="2111"/>
              </a:lnSpc>
            </a:pPr>
            <a:endParaRPr lang="en-US" sz="4000" dirty="0">
              <a:solidFill>
                <a:srgbClr val="494949"/>
              </a:solidFill>
              <a:latin typeface="Muli"/>
              <a:ea typeface="Muli"/>
              <a:cs typeface="Muli"/>
              <a:sym typeface="Muli"/>
            </a:endParaRPr>
          </a:p>
          <a:p>
            <a:pPr algn="ctr">
              <a:lnSpc>
                <a:spcPts val="2111"/>
              </a:lnSpc>
            </a:pPr>
            <a:r>
              <a:rPr lang="en-US" sz="4000" dirty="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Mexico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0BBD61-AD9A-B3ED-35C7-02E27C310D26}"/>
              </a:ext>
            </a:extLst>
          </p:cNvPr>
          <p:cNvSpPr txBox="1"/>
          <p:nvPr/>
        </p:nvSpPr>
        <p:spPr>
          <a:xfrm>
            <a:off x="7674260" y="6374884"/>
            <a:ext cx="527974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🎸 </a:t>
            </a:r>
            <a:r>
              <a:rPr lang="en-GB" b="1" dirty="0"/>
              <a:t>The Warning</a:t>
            </a:r>
            <a:r>
              <a:rPr lang="en-GB" dirty="0"/>
              <a:t> (Mexican, Female Rock Band)</a:t>
            </a:r>
            <a:br>
              <a:rPr lang="en-GB" dirty="0"/>
            </a:br>
            <a:r>
              <a:rPr lang="en-GB" dirty="0"/>
              <a:t>A powerhouse trio of sisters bringing fresh energy to modern rock with bold riffs and tight harmonies.</a:t>
            </a:r>
            <a:br>
              <a:rPr lang="en-GB" dirty="0"/>
            </a:br>
            <a:r>
              <a:rPr lang="en-GB" dirty="0"/>
              <a:t>Known for their raw talent, strong stage presence, and inspiring rise from viral video to global tours.</a:t>
            </a:r>
          </a:p>
        </p:txBody>
      </p:sp>
    </p:spTree>
    <p:extLst>
      <p:ext uri="{BB962C8B-B14F-4D97-AF65-F5344CB8AC3E}">
        <p14:creationId xmlns:p14="http://schemas.microsoft.com/office/powerpoint/2010/main" val="4286530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Q &amp; A with Angélique Kidjo">
            <a:extLst>
              <a:ext uri="{FF2B5EF4-FFF2-40B4-BE49-F238E27FC236}">
                <a16:creationId xmlns:a16="http://schemas.microsoft.com/office/drawing/2014/main" id="{F922F14F-7696-DD99-7818-30F2FC2FB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71700"/>
            <a:ext cx="5729052" cy="379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EF86F8-77F3-066F-1375-1100B3355C0B}"/>
              </a:ext>
            </a:extLst>
          </p:cNvPr>
          <p:cNvSpPr txBox="1"/>
          <p:nvPr/>
        </p:nvSpPr>
        <p:spPr>
          <a:xfrm>
            <a:off x="914400" y="6134100"/>
            <a:ext cx="55766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🎤 </a:t>
            </a:r>
            <a:r>
              <a:rPr lang="en-GB" b="1" dirty="0"/>
              <a:t>Angelique Kidjo </a:t>
            </a:r>
            <a:r>
              <a:rPr lang="en-GB" dirty="0"/>
              <a:t>(Beninese, Female Afrobeat Icon)</a:t>
            </a:r>
            <a:br>
              <a:rPr lang="en-GB" dirty="0"/>
            </a:br>
            <a:r>
              <a:rPr lang="en-GB" dirty="0"/>
              <a:t>A dynamic powerhouse blending traditional African rhythms with funk, jazz, and soul, creating vibrant, global sounds.</a:t>
            </a:r>
            <a:br>
              <a:rPr lang="en-GB" dirty="0"/>
            </a:br>
            <a:r>
              <a:rPr lang="en-GB" dirty="0"/>
              <a:t>Renowned for her electrifying vocals, passionate activism, and trailblazing role in bringing African music to worldwide audiences.</a:t>
            </a:r>
          </a:p>
        </p:txBody>
      </p:sp>
      <p:sp>
        <p:nvSpPr>
          <p:cNvPr id="5" name="TextBox 30">
            <a:extLst>
              <a:ext uri="{FF2B5EF4-FFF2-40B4-BE49-F238E27FC236}">
                <a16:creationId xmlns:a16="http://schemas.microsoft.com/office/drawing/2014/main" id="{37FF19C6-635D-7D60-DD54-075B26CB2AE1}"/>
              </a:ext>
            </a:extLst>
          </p:cNvPr>
          <p:cNvSpPr txBox="1"/>
          <p:nvPr/>
        </p:nvSpPr>
        <p:spPr>
          <a:xfrm>
            <a:off x="1306371" y="723900"/>
            <a:ext cx="4572000" cy="8631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4000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Angelique Kidjo</a:t>
            </a:r>
          </a:p>
          <a:p>
            <a:pPr algn="ctr">
              <a:lnSpc>
                <a:spcPts val="2111"/>
              </a:lnSpc>
            </a:pPr>
            <a:endParaRPr lang="en-US" sz="4000" dirty="0">
              <a:solidFill>
                <a:srgbClr val="494949"/>
              </a:solidFill>
              <a:latin typeface="Muli"/>
              <a:ea typeface="Muli"/>
              <a:cs typeface="Muli"/>
              <a:sym typeface="Muli"/>
            </a:endParaRPr>
          </a:p>
          <a:p>
            <a:pPr algn="ctr">
              <a:lnSpc>
                <a:spcPts val="2111"/>
              </a:lnSpc>
            </a:pPr>
            <a:r>
              <a:rPr lang="en-US" sz="4000">
                <a:solidFill>
                  <a:srgbClr val="494949"/>
                </a:solidFill>
                <a:latin typeface="Muli"/>
                <a:ea typeface="Muli"/>
                <a:cs typeface="Muli"/>
                <a:sym typeface="Muli"/>
              </a:rPr>
              <a:t>Benin </a:t>
            </a:r>
            <a:endParaRPr lang="en-US" sz="4000" dirty="0">
              <a:solidFill>
                <a:srgbClr val="494949"/>
              </a:solidFill>
              <a:latin typeface="Muli"/>
              <a:ea typeface="Muli"/>
              <a:cs typeface="Muli"/>
              <a:sym typeface="Muli"/>
            </a:endParaRPr>
          </a:p>
        </p:txBody>
      </p:sp>
    </p:spTree>
    <p:extLst>
      <p:ext uri="{BB962C8B-B14F-4D97-AF65-F5344CB8AC3E}">
        <p14:creationId xmlns:p14="http://schemas.microsoft.com/office/powerpoint/2010/main" val="3910311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E5446C-B0AE-8C1F-13DD-33B3763F3488}"/>
              </a:ext>
            </a:extLst>
          </p:cNvPr>
          <p:cNvSpPr txBox="1"/>
          <p:nvPr/>
        </p:nvSpPr>
        <p:spPr>
          <a:xfrm>
            <a:off x="914400" y="495300"/>
            <a:ext cx="11811000" cy="86792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🎸 </a:t>
            </a:r>
            <a:r>
              <a:rPr lang="en-GB" b="1" dirty="0"/>
              <a:t>Elvis Presley</a:t>
            </a:r>
            <a:r>
              <a:rPr lang="en-GB" dirty="0"/>
              <a:t> (American, Male Solo Artist)</a:t>
            </a:r>
            <a:br>
              <a:rPr lang="en-GB" dirty="0"/>
            </a:br>
            <a:r>
              <a:rPr lang="en-GB" dirty="0"/>
              <a:t>The “King of Rock and Roll” who revolutionised popular music in the 1950s with his electrifying performances and unforgettable voice.</a:t>
            </a:r>
            <a:br>
              <a:rPr lang="en-GB" dirty="0"/>
            </a:br>
            <a:r>
              <a:rPr lang="en-GB" dirty="0"/>
              <a:t>Known for energetic stage presence, genre-blending style, and iconic hits.</a:t>
            </a:r>
            <a:br>
              <a:rPr lang="en-GB" dirty="0"/>
            </a:br>
            <a:r>
              <a:rPr lang="en-GB" b="1" dirty="0"/>
              <a:t>Suggested Work:</a:t>
            </a:r>
            <a:r>
              <a:rPr lang="en-GB" dirty="0"/>
              <a:t> </a:t>
            </a:r>
            <a:r>
              <a:rPr lang="en-GB" i="1" dirty="0"/>
              <a:t>Hound Dog</a:t>
            </a:r>
            <a:r>
              <a:rPr lang="en-GB" dirty="0"/>
              <a:t>, </a:t>
            </a:r>
            <a:r>
              <a:rPr lang="en-GB" i="1" dirty="0"/>
              <a:t>Jailhouse Rock</a:t>
            </a:r>
          </a:p>
          <a:p>
            <a:r>
              <a:rPr lang="en-GB" dirty="0">
                <a:hlinkClick r:id="rId2"/>
              </a:rPr>
              <a:t>https://youtu.be/e9BLw4W5KU8?si=7TxoCW65EXa4JOTz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🎸 </a:t>
            </a:r>
            <a:r>
              <a:rPr lang="en-GB" b="1" dirty="0"/>
              <a:t>Yola</a:t>
            </a:r>
            <a:r>
              <a:rPr lang="en-GB" dirty="0"/>
              <a:t> (British, Female Solo Artist)</a:t>
            </a:r>
            <a:br>
              <a:rPr lang="en-GB" dirty="0"/>
            </a:br>
            <a:r>
              <a:rPr lang="en-GB" dirty="0"/>
              <a:t>Genre-defying singer blending rock, soul, country, and Americana with powerful, expressive vocals.</a:t>
            </a:r>
            <a:br>
              <a:rPr lang="en-GB" dirty="0"/>
            </a:br>
            <a:r>
              <a:rPr lang="en-GB" dirty="0"/>
              <a:t>Known for her empowering lyrics, emotional depth, and inspiring personal story.</a:t>
            </a:r>
            <a:br>
              <a:rPr lang="en-GB" dirty="0"/>
            </a:br>
            <a:r>
              <a:rPr lang="en-GB" b="1" dirty="0"/>
              <a:t>Suggested Work:</a:t>
            </a:r>
            <a:r>
              <a:rPr lang="en-GB" dirty="0"/>
              <a:t> </a:t>
            </a:r>
            <a:r>
              <a:rPr lang="en-GB" i="1" dirty="0"/>
              <a:t>Stand for Myself</a:t>
            </a:r>
            <a:r>
              <a:rPr lang="en-GB" dirty="0"/>
              <a:t>, </a:t>
            </a:r>
            <a:r>
              <a:rPr lang="en-GB" i="1" dirty="0"/>
              <a:t>Diamond Studded Shoes</a:t>
            </a:r>
          </a:p>
          <a:p>
            <a:r>
              <a:rPr lang="en-GB" dirty="0">
                <a:hlinkClick r:id="rId3"/>
              </a:rPr>
              <a:t>https://youtu.be/jWTwuQ3LeH4?si=enl6xkEbA3O7WBHn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🎸 </a:t>
            </a:r>
            <a:r>
              <a:rPr lang="en-GB" b="1" dirty="0"/>
              <a:t>X Japan</a:t>
            </a:r>
            <a:r>
              <a:rPr lang="en-GB" dirty="0"/>
              <a:t> (Japanese, Rock Band)</a:t>
            </a:r>
            <a:br>
              <a:rPr lang="en-GB" dirty="0"/>
            </a:br>
            <a:r>
              <a:rPr lang="en-GB" dirty="0"/>
              <a:t>Pioneers of Japan’s visual </a:t>
            </a:r>
            <a:r>
              <a:rPr lang="en-GB" dirty="0" err="1"/>
              <a:t>kei</a:t>
            </a:r>
            <a:r>
              <a:rPr lang="en-GB" dirty="0"/>
              <a:t> movement, blending heavy rock, metal, and classical influences with dramatic flair.</a:t>
            </a:r>
            <a:br>
              <a:rPr lang="en-GB" dirty="0"/>
            </a:br>
            <a:r>
              <a:rPr lang="en-GB" dirty="0"/>
              <a:t>Known for emotional ballads, high-energy anthems, and theatrical performances.</a:t>
            </a:r>
            <a:br>
              <a:rPr lang="en-GB" dirty="0"/>
            </a:br>
            <a:r>
              <a:rPr lang="en-GB" b="1" dirty="0"/>
              <a:t>Suggested Work:</a:t>
            </a:r>
            <a:r>
              <a:rPr lang="en-GB" dirty="0"/>
              <a:t> </a:t>
            </a:r>
            <a:r>
              <a:rPr lang="en-GB" i="1" dirty="0"/>
              <a:t>Endless Rain</a:t>
            </a:r>
            <a:r>
              <a:rPr lang="en-GB" dirty="0"/>
              <a:t>, </a:t>
            </a:r>
            <a:r>
              <a:rPr lang="en-GB" i="1" dirty="0"/>
              <a:t>Rusty Nail</a:t>
            </a:r>
            <a:endParaRPr lang="en-GB" dirty="0"/>
          </a:p>
          <a:p>
            <a:r>
              <a:rPr lang="en-GB" dirty="0">
                <a:hlinkClick r:id="rId4"/>
              </a:rPr>
              <a:t>https://youtu.be/xR-khnY4wDI?si=Qm_1YHBBLPD8uAGF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🎸 </a:t>
            </a:r>
            <a:r>
              <a:rPr lang="en-GB" b="1" dirty="0"/>
              <a:t>The Warning</a:t>
            </a:r>
            <a:r>
              <a:rPr lang="en-GB" dirty="0"/>
              <a:t> (Mexican, Female Rock Band)</a:t>
            </a:r>
            <a:br>
              <a:rPr lang="en-GB" dirty="0"/>
            </a:br>
            <a:r>
              <a:rPr lang="en-GB" dirty="0"/>
              <a:t>A powerhouse trio of sisters bringing fresh energy to modern rock with bold riffs and tight harmonies.</a:t>
            </a:r>
            <a:br>
              <a:rPr lang="en-GB" dirty="0"/>
            </a:br>
            <a:r>
              <a:rPr lang="en-GB" dirty="0"/>
              <a:t>Known for their raw talent, strong stage presence, and inspiring rise from viral video to global tours.</a:t>
            </a:r>
            <a:br>
              <a:rPr lang="en-GB" dirty="0"/>
            </a:br>
            <a:r>
              <a:rPr lang="en-GB" b="1" dirty="0"/>
              <a:t>Suggested Work:</a:t>
            </a:r>
            <a:r>
              <a:rPr lang="en-GB" dirty="0"/>
              <a:t> </a:t>
            </a:r>
            <a:r>
              <a:rPr lang="en-GB" i="1" dirty="0"/>
              <a:t>Disciple</a:t>
            </a:r>
            <a:endParaRPr lang="en-GB" dirty="0"/>
          </a:p>
          <a:p>
            <a:r>
              <a:rPr lang="en-GB" dirty="0">
                <a:hlinkClick r:id="rId5"/>
              </a:rPr>
              <a:t>https://youtu.be/wMr1sn5iTAA?si=CragsEVLcUNYk8rM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Angelique Kidjo </a:t>
            </a:r>
            <a:r>
              <a:rPr lang="en-GB" dirty="0"/>
              <a:t>(Beninese, Female Afrobeat Icon)</a:t>
            </a:r>
            <a:br>
              <a:rPr lang="en-GB" dirty="0"/>
            </a:br>
            <a:r>
              <a:rPr lang="en-GB" dirty="0"/>
              <a:t>A dynamic powerhouse blending traditional African rhythms with funk, jazz, and soul, creating vibrant, global sounds.</a:t>
            </a:r>
            <a:br>
              <a:rPr lang="en-GB" dirty="0"/>
            </a:br>
            <a:r>
              <a:rPr lang="en-GB" dirty="0"/>
              <a:t>Renowned for her electrifying vocals, passionate activism, and trailblazing role in bringing African music to worldwide audiences.</a:t>
            </a:r>
            <a:br>
              <a:rPr lang="en-GB" dirty="0"/>
            </a:br>
            <a:r>
              <a:rPr lang="en-GB" b="1" dirty="0"/>
              <a:t>Suggested Work</a:t>
            </a:r>
            <a:r>
              <a:rPr lang="en-GB" dirty="0"/>
              <a:t>: </a:t>
            </a:r>
            <a:r>
              <a:rPr lang="en-GB" dirty="0" err="1"/>
              <a:t>Agolo</a:t>
            </a:r>
            <a:endParaRPr lang="en-GB" dirty="0"/>
          </a:p>
          <a:p>
            <a:r>
              <a:rPr lang="en-GB" dirty="0">
                <a:hlinkClick r:id="rId6"/>
              </a:rPr>
              <a:t>https://youtu.be/snQ_XUMv_No?si=hbjSPKd5OujrV_52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77049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5F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7B5ADA-28CA-301D-046A-069BCC470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863476F-1635-3E41-E063-E31BE8131987}"/>
              </a:ext>
            </a:extLst>
          </p:cNvPr>
          <p:cNvSpPr/>
          <p:nvPr/>
        </p:nvSpPr>
        <p:spPr>
          <a:xfrm>
            <a:off x="2486991" y="5563735"/>
            <a:ext cx="8820624" cy="1940537"/>
          </a:xfrm>
          <a:custGeom>
            <a:avLst/>
            <a:gdLst/>
            <a:ahLst/>
            <a:cxnLst/>
            <a:rect l="l" t="t" r="r" b="b"/>
            <a:pathLst>
              <a:path w="8820624" h="1940537">
                <a:moveTo>
                  <a:pt x="0" y="0"/>
                </a:moveTo>
                <a:lnTo>
                  <a:pt x="8820624" y="0"/>
                </a:lnTo>
                <a:lnTo>
                  <a:pt x="8820624" y="1940537"/>
                </a:lnTo>
                <a:lnTo>
                  <a:pt x="0" y="19405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63DB869-0884-9D5F-E40E-5E3FB3FA1850}"/>
              </a:ext>
            </a:extLst>
          </p:cNvPr>
          <p:cNvGrpSpPr/>
          <p:nvPr/>
        </p:nvGrpSpPr>
        <p:grpSpPr>
          <a:xfrm>
            <a:off x="9707807" y="5986201"/>
            <a:ext cx="1171799" cy="1171799"/>
            <a:chOff x="0" y="0"/>
            <a:chExt cx="1562398" cy="156239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6CF756B5-91BA-6327-638E-788590C626BF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FCA45FD-23C8-1478-27A5-38261911F8D4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70DC2977-31C6-2229-DFF7-771523B2E10F}"/>
              </a:ext>
            </a:extLst>
          </p:cNvPr>
          <p:cNvGrpSpPr/>
          <p:nvPr/>
        </p:nvGrpSpPr>
        <p:grpSpPr>
          <a:xfrm>
            <a:off x="2936113" y="5986201"/>
            <a:ext cx="1171799" cy="1171799"/>
            <a:chOff x="0" y="0"/>
            <a:chExt cx="1562398" cy="156239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102BDD6-2F3A-196A-FFDF-1DA4D25DF9A5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7A544710-9F68-3637-7A49-A915F6D1968B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75FFBB06-23EC-2B4F-F7F6-F51E907F0E17}"/>
              </a:ext>
            </a:extLst>
          </p:cNvPr>
          <p:cNvGrpSpPr/>
          <p:nvPr/>
        </p:nvGrpSpPr>
        <p:grpSpPr>
          <a:xfrm>
            <a:off x="4623755" y="5917594"/>
            <a:ext cx="1171799" cy="1171799"/>
            <a:chOff x="0" y="0"/>
            <a:chExt cx="1562398" cy="1562398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1A5CBEA3-74B6-F20E-F184-4A006205BF9F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4932E85A-D79F-92A9-436D-571F79790E7B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>
            <a:extLst>
              <a:ext uri="{FF2B5EF4-FFF2-40B4-BE49-F238E27FC236}">
                <a16:creationId xmlns:a16="http://schemas.microsoft.com/office/drawing/2014/main" id="{A4D48CA6-8BFE-22F1-9879-4A43B5DF0A7B}"/>
              </a:ext>
            </a:extLst>
          </p:cNvPr>
          <p:cNvGrpSpPr/>
          <p:nvPr/>
        </p:nvGrpSpPr>
        <p:grpSpPr>
          <a:xfrm>
            <a:off x="8015658" y="5917594"/>
            <a:ext cx="1171799" cy="1171799"/>
            <a:chOff x="0" y="0"/>
            <a:chExt cx="1562398" cy="1562398"/>
          </a:xfrm>
        </p:grpSpPr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618862AC-A719-D1A6-6FB0-AE3F0C670D1E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0D25E82D-07CC-C778-76EE-8A5EA282E6AB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>
            <a:extLst>
              <a:ext uri="{FF2B5EF4-FFF2-40B4-BE49-F238E27FC236}">
                <a16:creationId xmlns:a16="http://schemas.microsoft.com/office/drawing/2014/main" id="{408265EA-177B-97BA-32C8-6FD53FB7DE7B}"/>
              </a:ext>
            </a:extLst>
          </p:cNvPr>
          <p:cNvGrpSpPr/>
          <p:nvPr/>
        </p:nvGrpSpPr>
        <p:grpSpPr>
          <a:xfrm>
            <a:off x="6321450" y="5986201"/>
            <a:ext cx="1171799" cy="1171799"/>
            <a:chOff x="0" y="0"/>
            <a:chExt cx="1562398" cy="1562398"/>
          </a:xfrm>
        </p:grpSpPr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36C0484F-8740-AA46-6742-835D521F4B63}"/>
                </a:ext>
              </a:extLst>
            </p:cNvPr>
            <p:cNvSpPr/>
            <p:nvPr/>
          </p:nvSpPr>
          <p:spPr>
            <a:xfrm>
              <a:off x="0" y="0"/>
              <a:ext cx="1562398" cy="1562398"/>
            </a:xfrm>
            <a:custGeom>
              <a:avLst/>
              <a:gdLst/>
              <a:ahLst/>
              <a:cxnLst/>
              <a:rect l="l" t="t" r="r" b="b"/>
              <a:pathLst>
                <a:path w="1562398" h="1562398">
                  <a:moveTo>
                    <a:pt x="0" y="0"/>
                  </a:moveTo>
                  <a:lnTo>
                    <a:pt x="1562398" y="0"/>
                  </a:lnTo>
                  <a:lnTo>
                    <a:pt x="1562398" y="1562398"/>
                  </a:lnTo>
                  <a:lnTo>
                    <a:pt x="0" y="15623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4F0CBA25-3478-411B-1790-0AC7D2FC49C6}"/>
                </a:ext>
              </a:extLst>
            </p:cNvPr>
            <p:cNvSpPr/>
            <p:nvPr/>
          </p:nvSpPr>
          <p:spPr>
            <a:xfrm rot="-10800000">
              <a:off x="121416" y="121416"/>
              <a:ext cx="1319567" cy="1319567"/>
            </a:xfrm>
            <a:custGeom>
              <a:avLst/>
              <a:gdLst/>
              <a:ahLst/>
              <a:cxnLst/>
              <a:rect l="l" t="t" r="r" b="b"/>
              <a:pathLst>
                <a:path w="1319567" h="1319567">
                  <a:moveTo>
                    <a:pt x="0" y="0"/>
                  </a:moveTo>
                  <a:lnTo>
                    <a:pt x="1319567" y="0"/>
                  </a:lnTo>
                  <a:lnTo>
                    <a:pt x="1319567" y="1319567"/>
                  </a:lnTo>
                  <a:lnTo>
                    <a:pt x="0" y="13195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AutoShape 18">
            <a:extLst>
              <a:ext uri="{FF2B5EF4-FFF2-40B4-BE49-F238E27FC236}">
                <a16:creationId xmlns:a16="http://schemas.microsoft.com/office/drawing/2014/main" id="{278551FA-B7B5-150C-E6B1-BB7EAB9092AA}"/>
              </a:ext>
            </a:extLst>
          </p:cNvPr>
          <p:cNvSpPr/>
          <p:nvPr/>
        </p:nvSpPr>
        <p:spPr>
          <a:xfrm flipH="1" flipV="1">
            <a:off x="5223680" y="5286383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19" name="AutoShape 19">
            <a:extLst>
              <a:ext uri="{FF2B5EF4-FFF2-40B4-BE49-F238E27FC236}">
                <a16:creationId xmlns:a16="http://schemas.microsoft.com/office/drawing/2014/main" id="{055FE494-0861-AFA8-6DD0-CD87ACEC4DBA}"/>
              </a:ext>
            </a:extLst>
          </p:cNvPr>
          <p:cNvSpPr/>
          <p:nvPr/>
        </p:nvSpPr>
        <p:spPr>
          <a:xfrm flipH="1" flipV="1">
            <a:off x="8599798" y="5252918"/>
            <a:ext cx="3516" cy="65973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0" name="AutoShape 20">
            <a:extLst>
              <a:ext uri="{FF2B5EF4-FFF2-40B4-BE49-F238E27FC236}">
                <a16:creationId xmlns:a16="http://schemas.microsoft.com/office/drawing/2014/main" id="{16898597-1904-43C4-E65D-4BB41BA0C3A0}"/>
              </a:ext>
            </a:extLst>
          </p:cNvPr>
          <p:cNvSpPr/>
          <p:nvPr/>
        </p:nvSpPr>
        <p:spPr>
          <a:xfrm>
            <a:off x="10293705" y="703224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id="{B1D331D9-AD67-B7CF-B2BD-4A3C44B80CA5}"/>
              </a:ext>
            </a:extLst>
          </p:cNvPr>
          <p:cNvSpPr/>
          <p:nvPr/>
        </p:nvSpPr>
        <p:spPr>
          <a:xfrm>
            <a:off x="6907349" y="7022718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id="{4D689896-94F2-2587-1B71-9F0F08B314E5}"/>
              </a:ext>
            </a:extLst>
          </p:cNvPr>
          <p:cNvSpPr/>
          <p:nvPr/>
        </p:nvSpPr>
        <p:spPr>
          <a:xfrm>
            <a:off x="3522012" y="7013193"/>
            <a:ext cx="0" cy="659745"/>
          </a:xfrm>
          <a:prstGeom prst="line">
            <a:avLst/>
          </a:prstGeom>
          <a:ln w="19050" cap="rnd">
            <a:solidFill>
              <a:srgbClr val="E87B66"/>
            </a:solidFill>
            <a:prstDash val="solid"/>
            <a:headEnd type="none" w="sm" len="sm"/>
            <a:tailEnd type="arrow" w="med" len="sm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337EFA2F-0402-988A-4BB7-B6767BFCA4E7}"/>
              </a:ext>
            </a:extLst>
          </p:cNvPr>
          <p:cNvSpPr txBox="1"/>
          <p:nvPr/>
        </p:nvSpPr>
        <p:spPr>
          <a:xfrm>
            <a:off x="3819534" y="635379"/>
            <a:ext cx="6372612" cy="590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Summer Term 2</a:t>
            </a: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EB30EA74-25B1-6F9C-F871-40FE7B5537CD}"/>
              </a:ext>
            </a:extLst>
          </p:cNvPr>
          <p:cNvSpPr txBox="1"/>
          <p:nvPr/>
        </p:nvSpPr>
        <p:spPr>
          <a:xfrm>
            <a:off x="2133600" y="1485900"/>
            <a:ext cx="9448800" cy="14619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23"/>
              </a:lnSpc>
            </a:pPr>
            <a:r>
              <a:rPr lang="en-US" sz="3853" b="1" dirty="0">
                <a:solidFill>
                  <a:srgbClr val="E87B66"/>
                </a:solidFill>
                <a:latin typeface="Muli Heavy"/>
                <a:ea typeface="Muli Heavy"/>
                <a:cs typeface="Muli Heavy"/>
                <a:sym typeface="Muli Heavy"/>
              </a:rPr>
              <a:t>MUSIC LISTENING JOURNEY </a:t>
            </a:r>
          </a:p>
          <a:p>
            <a:pPr algn="ctr">
              <a:lnSpc>
                <a:spcPts val="3423"/>
              </a:lnSpc>
            </a:pPr>
            <a:r>
              <a:rPr lang="en-US" sz="2853" b="1" dirty="0">
                <a:solidFill>
                  <a:srgbClr val="5E17EB"/>
                </a:solidFill>
                <a:latin typeface="Muli Heavy"/>
                <a:ea typeface="Muli Heavy"/>
                <a:cs typeface="Muli Heavy"/>
                <a:sym typeface="Muli Heavy"/>
              </a:rPr>
              <a:t>FOCUS GENRE = Chosen by the children</a:t>
            </a:r>
          </a:p>
          <a:p>
            <a:pPr algn="ctr">
              <a:lnSpc>
                <a:spcPts val="3423"/>
              </a:lnSpc>
            </a:pPr>
            <a:r>
              <a:rPr lang="en-US" sz="2853" b="1" dirty="0">
                <a:solidFill>
                  <a:srgbClr val="5E17EB"/>
                </a:solidFill>
                <a:latin typeface="Muli Heavy"/>
                <a:ea typeface="Muli Heavy"/>
                <a:cs typeface="Muli Heavy"/>
                <a:sym typeface="Muli Heavy"/>
              </a:rPr>
              <a:t>Artist TBC 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B1298696-FA27-C7D8-2A43-F8AC6C7D3560}"/>
              </a:ext>
            </a:extLst>
          </p:cNvPr>
          <p:cNvSpPr txBox="1"/>
          <p:nvPr/>
        </p:nvSpPr>
        <p:spPr>
          <a:xfrm>
            <a:off x="2345436" y="7761446"/>
            <a:ext cx="2278318" cy="269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Artist 1</a:t>
            </a: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9DC2CEF8-EC41-728F-9BE1-D5EF858C964A}"/>
              </a:ext>
            </a:extLst>
          </p:cNvPr>
          <p:cNvSpPr txBox="1"/>
          <p:nvPr/>
        </p:nvSpPr>
        <p:spPr>
          <a:xfrm>
            <a:off x="6023321" y="7761446"/>
            <a:ext cx="1789443" cy="269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Artist 3</a:t>
            </a: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4EFC3BA5-F9FB-0BCF-F48A-CD9627353A4C}"/>
              </a:ext>
            </a:extLst>
          </p:cNvPr>
          <p:cNvSpPr txBox="1"/>
          <p:nvPr/>
        </p:nvSpPr>
        <p:spPr>
          <a:xfrm>
            <a:off x="9187457" y="7761446"/>
            <a:ext cx="2240717" cy="269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11"/>
              </a:lnSpc>
            </a:pPr>
            <a:r>
              <a:rPr lang="en-US" sz="1759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Artist 5 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A9A7AA20-EF39-AA82-EED2-9673123C2127}"/>
              </a:ext>
            </a:extLst>
          </p:cNvPr>
          <p:cNvSpPr txBox="1"/>
          <p:nvPr/>
        </p:nvSpPr>
        <p:spPr>
          <a:xfrm>
            <a:off x="3491370" y="4597410"/>
            <a:ext cx="3188647" cy="291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Artist 2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D5E6AB4E-B96C-2787-57AE-B2DB46A4D377}"/>
              </a:ext>
            </a:extLst>
          </p:cNvPr>
          <p:cNvSpPr txBox="1"/>
          <p:nvPr/>
        </p:nvSpPr>
        <p:spPr>
          <a:xfrm>
            <a:off x="7115105" y="4597410"/>
            <a:ext cx="3188647" cy="291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2"/>
              </a:lnSpc>
            </a:pPr>
            <a:r>
              <a:rPr lang="en-US" sz="1985" b="1" dirty="0">
                <a:solidFill>
                  <a:srgbClr val="494949"/>
                </a:solidFill>
                <a:latin typeface="Muli Bold"/>
                <a:ea typeface="Muli Bold"/>
                <a:cs typeface="Muli Bold"/>
                <a:sym typeface="Muli Bold"/>
              </a:rPr>
              <a:t>Artist 4</a:t>
            </a:r>
          </a:p>
        </p:txBody>
      </p:sp>
    </p:spTree>
    <p:extLst>
      <p:ext uri="{BB962C8B-B14F-4D97-AF65-F5344CB8AC3E}">
        <p14:creationId xmlns:p14="http://schemas.microsoft.com/office/powerpoint/2010/main" val="1557892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4e0d482-0ac5-4e19-8807-1ccc92dbfa8c" xsi:nil="true"/>
    <lcf76f155ced4ddcb4097134ff3c332f xmlns="6ffc7b64-9760-44d1-9903-54377fae99ac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2799E4745BD84584D98FBADCA312D5" ma:contentTypeVersion="24" ma:contentTypeDescription="Create a new document." ma:contentTypeScope="" ma:versionID="4e0d3826f17a6dc2cda57b7585dc8015">
  <xsd:schema xmlns:xsd="http://www.w3.org/2001/XMLSchema" xmlns:xs="http://www.w3.org/2001/XMLSchema" xmlns:p="http://schemas.microsoft.com/office/2006/metadata/properties" xmlns:ns2="6ffc7b64-9760-44d1-9903-54377fae99ac" xmlns:ns3="34e0d482-0ac5-4e19-8807-1ccc92dbfa8c" targetNamespace="http://schemas.microsoft.com/office/2006/metadata/properties" ma:root="true" ma:fieldsID="9dd1c5e6580b9b89cf6ea97d83e3c5f3" ns2:_="" ns3:_="">
    <xsd:import namespace="6ffc7b64-9760-44d1-9903-54377fae99ac"/>
    <xsd:import namespace="34e0d482-0ac5-4e19-8807-1ccc92dbfa8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c7b64-9760-44d1-9903-54377fae99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15e1fc56-e43e-40b7-9f79-cbf29e345dc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e0d482-0ac5-4e19-8807-1ccc92dbfa8c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fe47847-7a82-4c91-8043-2bc1f890f6b6}" ma:internalName="TaxCatchAll" ma:showField="CatchAllData" ma:web="34e0d482-0ac5-4e19-8807-1ccc92dbfa8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5939E3-5748-4A74-97BB-277B77430C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409713-2CD2-44B1-98C6-F4CFA1BCA5D9}">
  <ds:schemaRefs>
    <ds:schemaRef ds:uri="http://schemas.microsoft.com/office/2006/metadata/properties"/>
    <ds:schemaRef ds:uri="http://schemas.microsoft.com/office/infopath/2007/PartnerControls"/>
    <ds:schemaRef ds:uri="34e0d482-0ac5-4e19-8807-1ccc92dbfa8c"/>
    <ds:schemaRef ds:uri="6ffc7b64-9760-44d1-9903-54377fae99ac"/>
  </ds:schemaRefs>
</ds:datastoreItem>
</file>

<file path=customXml/itemProps3.xml><?xml version="1.0" encoding="utf-8"?>
<ds:datastoreItem xmlns:ds="http://schemas.openxmlformats.org/officeDocument/2006/customXml" ds:itemID="{5F37115A-91F4-40BD-B78D-A21B4FBD6D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fc7b64-9760-44d1-9903-54377fae99ac"/>
    <ds:schemaRef ds:uri="34e0d482-0ac5-4e19-8807-1ccc92dbfa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2110</Words>
  <Application>Microsoft Office PowerPoint</Application>
  <PresentationFormat>Custom</PresentationFormat>
  <Paragraphs>216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Muli</vt:lpstr>
      <vt:lpstr>Calibri</vt:lpstr>
      <vt:lpstr>Muli Heavy</vt:lpstr>
      <vt:lpstr>Muli Bold</vt:lpstr>
      <vt:lpstr>Arial</vt:lpstr>
      <vt:lpstr>Office Theme</vt:lpstr>
      <vt:lpstr>Good morning! Listen to the music and answer one of the questions…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Step to Self Love Process Flow Infographic Instagram Post</dc:title>
  <dc:creator>Head</dc:creator>
  <cp:lastModifiedBy>Head</cp:lastModifiedBy>
  <cp:revision>2</cp:revision>
  <dcterms:created xsi:type="dcterms:W3CDTF">2006-08-16T00:00:00Z</dcterms:created>
  <dcterms:modified xsi:type="dcterms:W3CDTF">2026-04-01T11:42:10Z</dcterms:modified>
  <dc:identifier>DAGsBKVX_k0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0x010100FC2799E4745BD84584D98FBADCA312D5</vt:lpwstr>
  </property>
  <property fmtid="{D5CDD505-2E9C-101B-9397-08002B2CF9AE}" pid="3" name="MediaServiceImageTags">
    <vt:lpwstr/>
  </property>
</Properties>
</file>