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ternetmatters.org/age-guides/videos.html" TargetMode="External"/><Relationship Id="rId3" Type="http://schemas.openxmlformats.org/officeDocument/2006/relationships/hyperlink" Target="http://www.thinkuknow.com/" TargetMode="External"/><Relationship Id="rId7" Type="http://schemas.openxmlformats.org/officeDocument/2006/relationships/hyperlink" Target="http://www.iwf.org.uk/" TargetMode="External"/><Relationship Id="rId2" Type="http://schemas.openxmlformats.org/officeDocument/2006/relationships/hyperlink" Target="http://www.parentscentre.gov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bc.co.uk/webwise/" TargetMode="External"/><Relationship Id="rId5" Type="http://schemas.openxmlformats.org/officeDocument/2006/relationships/hyperlink" Target="http://www.childnet-int.org/" TargetMode="External"/><Relationship Id="rId4" Type="http://schemas.openxmlformats.org/officeDocument/2006/relationships/hyperlink" Target="http://www.getnetwise.org/" TargetMode="External"/><Relationship Id="rId9" Type="http://schemas.openxmlformats.org/officeDocument/2006/relationships/hyperlink" Target="http://facebook.com/safety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marks.co.uk/" TargetMode="External"/><Relationship Id="rId7" Type="http://schemas.openxmlformats.org/officeDocument/2006/relationships/hyperlink" Target="http://durham.schooljotter.com/coxhoe/Curriculum+Links" TargetMode="External"/><Relationship Id="rId2" Type="http://schemas.openxmlformats.org/officeDocument/2006/relationships/hyperlink" Target="http://www.bbc.co.uk/schools/paren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bc.co.uk/schools/" TargetMode="External"/><Relationship Id="rId5" Type="http://schemas.openxmlformats.org/officeDocument/2006/relationships/hyperlink" Target="http://www.bgfl.org/bgfl/15.cfm?s=15&amp;p=251,index" TargetMode="External"/><Relationship Id="rId4" Type="http://schemas.openxmlformats.org/officeDocument/2006/relationships/hyperlink" Target="http://www.woodlands-junior.kent.sch.uk/Games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legraph.co.uk/women/family/heres-the-social-network-thats-best-for-your-chil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en-US" b="1" dirty="0">
                <a:solidFill>
                  <a:srgbClr val="008000"/>
                </a:solidFill>
                <a:latin typeface="Century Gothic" panose="020B0502020202020204" pitchFamily="34" charset="0"/>
              </a:rPr>
              <a:t>E-Safety for Parents and Carers</a:t>
            </a:r>
            <a:br>
              <a:rPr lang="en-GB" altLang="en-US" b="1" dirty="0">
                <a:solidFill>
                  <a:srgbClr val="008000"/>
                </a:solidFill>
                <a:latin typeface="Century Gothic" panose="020B0502020202020204" pitchFamily="34" charset="0"/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GB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*Look at how children use the internet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GB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*Raise awareness of </a:t>
            </a:r>
            <a:r>
              <a:rPr lang="en-GB" alt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e-Safety </a:t>
            </a:r>
            <a:r>
              <a:rPr lang="en-GB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issues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GB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*Offer guidance on how to help keep children safe online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16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07214" y="1847581"/>
            <a:ext cx="8093075" cy="47291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mtClean="0">
                <a:latin typeface="Century Gothic" panose="020B0502020202020204" pitchFamily="34" charset="0"/>
                <a:hlinkClick r:id="rId2"/>
              </a:rPr>
              <a:t>http://www.parentscentre.gov.uk/</a:t>
            </a:r>
            <a:r>
              <a:rPr lang="en-GB" altLang="en-US" smtClean="0">
                <a:latin typeface="Century Gothic" panose="020B0502020202020204" pitchFamily="34" charset="0"/>
              </a:rPr>
              <a:t> </a:t>
            </a:r>
          </a:p>
          <a:p>
            <a:r>
              <a:rPr lang="en-GB" altLang="en-US" smtClean="0">
                <a:latin typeface="Century Gothic" panose="020B0502020202020204" pitchFamily="34" charset="0"/>
                <a:hlinkClick r:id="rId3"/>
              </a:rPr>
              <a:t>www.thinkuknow.com</a:t>
            </a:r>
            <a:endParaRPr lang="en-GB" altLang="en-US" smtClean="0">
              <a:latin typeface="Century Gothic" panose="020B0502020202020204" pitchFamily="34" charset="0"/>
            </a:endParaRPr>
          </a:p>
          <a:p>
            <a:r>
              <a:rPr lang="en-GB" altLang="en-US" smtClean="0">
                <a:latin typeface="Century Gothic" panose="020B0502020202020204" pitchFamily="34" charset="0"/>
                <a:hlinkClick r:id="rId4"/>
              </a:rPr>
              <a:t>http://www.getnetwise.org/</a:t>
            </a:r>
            <a:endParaRPr lang="en-GB" altLang="en-US" smtClean="0">
              <a:latin typeface="Century Gothic" panose="020B0502020202020204" pitchFamily="34" charset="0"/>
            </a:endParaRPr>
          </a:p>
          <a:p>
            <a:r>
              <a:rPr lang="en-GB" altLang="en-US" smtClean="0">
                <a:latin typeface="Century Gothic" panose="020B0502020202020204" pitchFamily="34" charset="0"/>
                <a:hlinkClick r:id="rId5"/>
              </a:rPr>
              <a:t>http://www.childnet-int.org/</a:t>
            </a:r>
            <a:endParaRPr lang="en-GB" altLang="en-US" smtClean="0">
              <a:latin typeface="Century Gothic" panose="020B0502020202020204" pitchFamily="34" charset="0"/>
            </a:endParaRPr>
          </a:p>
          <a:p>
            <a:r>
              <a:rPr lang="en-GB" altLang="en-US" smtClean="0">
                <a:latin typeface="Century Gothic" panose="020B0502020202020204" pitchFamily="34" charset="0"/>
                <a:hlinkClick r:id="rId6"/>
              </a:rPr>
              <a:t>http://www.bbc.co.uk/webwise/</a:t>
            </a:r>
            <a:endParaRPr lang="en-GB" altLang="en-US" smtClean="0">
              <a:latin typeface="Century Gothic" panose="020B0502020202020204" pitchFamily="34" charset="0"/>
            </a:endParaRPr>
          </a:p>
          <a:p>
            <a:r>
              <a:rPr lang="en-GB" altLang="en-US" smtClean="0">
                <a:latin typeface="Century Gothic" panose="020B0502020202020204" pitchFamily="34" charset="0"/>
                <a:hlinkClick r:id="rId7"/>
              </a:rPr>
              <a:t>http://www.iwf.org.uk/</a:t>
            </a:r>
            <a:endParaRPr lang="en-GB" altLang="en-US" smtClean="0">
              <a:latin typeface="Century Gothic" panose="020B0502020202020204" pitchFamily="34" charset="0"/>
            </a:endParaRPr>
          </a:p>
          <a:p>
            <a:r>
              <a:rPr lang="en-US" altLang="en-US" smtClean="0">
                <a:latin typeface="Century Gothic" panose="020B0502020202020204" pitchFamily="34" charset="0"/>
                <a:hlinkClick r:id="rId8"/>
              </a:rPr>
              <a:t>http://www.internetmatters.org/age-guides/videos.html</a:t>
            </a:r>
            <a:endParaRPr lang="en-US" altLang="en-US" smtClean="0">
              <a:latin typeface="Century Gothic" panose="020B0502020202020204" pitchFamily="34" charset="0"/>
            </a:endParaRPr>
          </a:p>
          <a:p>
            <a:r>
              <a:rPr lang="en-US" altLang="en-US" smtClean="0">
                <a:latin typeface="Century Gothic" panose="020B0502020202020204" pitchFamily="34" charset="0"/>
                <a:hlinkClick r:id="rId9"/>
              </a:rPr>
              <a:t>http://facebook.com/safety</a:t>
            </a:r>
            <a:endParaRPr lang="en-US" altLang="en-US" smtClean="0">
              <a:latin typeface="Century Gothic" panose="020B0502020202020204" pitchFamily="34" charset="0"/>
            </a:endParaRPr>
          </a:p>
          <a:p>
            <a:endParaRPr lang="en-US" altLang="en-US" smtClean="0">
              <a:latin typeface="Century Gothic" panose="020B0502020202020204" pitchFamily="34" charset="0"/>
            </a:endParaRPr>
          </a:p>
          <a:p>
            <a:endParaRPr lang="en-GB" altLang="en-US" smtClean="0">
              <a:latin typeface="Century Gothic" panose="020B0502020202020204" pitchFamily="34" charset="0"/>
            </a:endParaRPr>
          </a:p>
          <a:p>
            <a:endParaRPr lang="en-GB" altLang="en-US" smtClean="0">
              <a:latin typeface="Century Gothic" panose="020B0502020202020204" pitchFamily="34" charset="0"/>
            </a:endParaRPr>
          </a:p>
          <a:p>
            <a:endParaRPr lang="en-GB" altLang="en-US" smtClean="0">
              <a:latin typeface="Century Gothic" panose="020B0502020202020204" pitchFamily="34" charset="0"/>
            </a:endParaRPr>
          </a:p>
          <a:p>
            <a:endParaRPr lang="en-GB" altLang="en-US" smtClean="0">
              <a:latin typeface="Century Gothic" panose="020B0502020202020204" pitchFamily="34" charset="0"/>
            </a:endParaRPr>
          </a:p>
          <a:p>
            <a:endParaRPr lang="en-GB" altLang="en-US" smtClean="0">
              <a:latin typeface="Century Gothic" panose="020B0502020202020204" pitchFamily="34" charset="0"/>
            </a:endParaRPr>
          </a:p>
          <a:p>
            <a:pPr>
              <a:buFontTx/>
              <a:buNone/>
            </a:pPr>
            <a:endParaRPr lang="en-GB" altLang="en-US" dirty="0" smtClean="0">
              <a:latin typeface="Century Gothic" panose="020B0502020202020204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740347" y="486871"/>
            <a:ext cx="8093075" cy="1143000"/>
          </a:xfrm>
        </p:spPr>
        <p:txBody>
          <a:bodyPr/>
          <a:lstStyle/>
          <a:p>
            <a:pPr algn="ctr" eaLnBrk="1" hangingPunct="1"/>
            <a:r>
              <a:rPr lang="en-GB" altLang="en-US" dirty="0" smtClean="0">
                <a:solidFill>
                  <a:srgbClr val="008000"/>
                </a:solidFill>
              </a:rPr>
              <a:t>For more information…..</a:t>
            </a:r>
          </a:p>
        </p:txBody>
      </p:sp>
    </p:spTree>
    <p:extLst>
      <p:ext uri="{BB962C8B-B14F-4D97-AF65-F5344CB8AC3E}">
        <p14:creationId xmlns:p14="http://schemas.microsoft.com/office/powerpoint/2010/main" val="1940729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dirty="0">
                <a:latin typeface="Century Gothic" panose="020B0502020202020204" pitchFamily="34" charset="0"/>
              </a:rPr>
              <a:t>Useful safe websites for links across the curriculum, including games and general resources:</a:t>
            </a:r>
          </a:p>
          <a:p>
            <a:pPr lvl="1">
              <a:lnSpc>
                <a:spcPct val="80000"/>
              </a:lnSpc>
            </a:pPr>
            <a:r>
              <a:rPr lang="en-GB" altLang="en-US" sz="2400" dirty="0">
                <a:latin typeface="Century Gothic" panose="020B0502020202020204" pitchFamily="34" charset="0"/>
                <a:hlinkClick r:id="rId2"/>
              </a:rPr>
              <a:t>http://www.bbc.co.uk/schools/parents/</a:t>
            </a:r>
            <a:endParaRPr lang="en-GB" altLang="en-US" sz="2400" dirty="0">
              <a:latin typeface="Century Gothic" panose="020B0502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GB" altLang="en-US" sz="2400" dirty="0">
                <a:latin typeface="Century Gothic" panose="020B0502020202020204" pitchFamily="34" charset="0"/>
                <a:hlinkClick r:id="rId3"/>
              </a:rPr>
              <a:t>http://www.topmarks.co.uk/</a:t>
            </a:r>
            <a:endParaRPr lang="en-GB" altLang="en-US" sz="2400" dirty="0">
              <a:latin typeface="Century Gothic" panose="020B0502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GB" altLang="en-US" sz="2400" u="sng" dirty="0">
                <a:solidFill>
                  <a:schemeClr val="hlink"/>
                </a:solidFill>
                <a:latin typeface="Century Gothic" panose="020B0502020202020204" pitchFamily="34" charset="0"/>
                <a:hlinkClick r:id="rId4"/>
              </a:rPr>
              <a:t>http://www.woodlands-junior.kent.sch.uk/Games/</a:t>
            </a:r>
            <a:endParaRPr lang="en-GB" altLang="en-US" sz="2400" u="sng" dirty="0">
              <a:solidFill>
                <a:schemeClr val="hlink"/>
              </a:solidFill>
              <a:latin typeface="Century Gothic" panose="020B0502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GB" altLang="en-US" sz="2400" u="sng" dirty="0">
                <a:latin typeface="Century Gothic" panose="020B0502020202020204" pitchFamily="34" charset="0"/>
                <a:hlinkClick r:id="rId5"/>
              </a:rPr>
              <a:t>http://www.bgfl.org/bgfl/15.cfm?s=15&amp;p=251,index</a:t>
            </a:r>
            <a:endParaRPr lang="en-GB" altLang="en-US" sz="2400" u="sng" dirty="0">
              <a:latin typeface="Century Gothic" panose="020B0502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GB" altLang="en-US" sz="2400" u="sng" dirty="0">
                <a:latin typeface="Century Gothic" panose="020B0502020202020204" pitchFamily="34" charset="0"/>
                <a:hlinkClick r:id="rId6"/>
              </a:rPr>
              <a:t>http://www.bbc.co.uk/schools/</a:t>
            </a:r>
            <a:endParaRPr lang="en-GB" altLang="en-US" sz="2400" u="sng" dirty="0">
              <a:latin typeface="Century Gothic" panose="020B0502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GB" altLang="en-US" sz="2400" u="sng" dirty="0">
                <a:latin typeface="Century Gothic" panose="020B0502020202020204" pitchFamily="34" charset="0"/>
                <a:hlinkClick r:id="rId7"/>
              </a:rPr>
              <a:t>http://durham.schooljotter.com/coxhoe/Curriculum+Links</a:t>
            </a:r>
            <a:endParaRPr lang="en-GB" altLang="en-US" sz="2400" u="sng" dirty="0">
              <a:latin typeface="Century Gothic" panose="020B0502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989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515155"/>
            <a:ext cx="9905999" cy="6078828"/>
          </a:xfrm>
        </p:spPr>
        <p:txBody>
          <a:bodyPr>
            <a:normAutofit fontScale="70000" lnSpcReduction="20000"/>
          </a:bodyPr>
          <a:lstStyle/>
          <a:p>
            <a:r>
              <a:rPr lang="en-GB" sz="4500" b="1" dirty="0" smtClean="0"/>
              <a:t>Children </a:t>
            </a:r>
            <a:r>
              <a:rPr lang="en-GB" sz="4500" b="1" dirty="0"/>
              <a:t>ignore age limits by opening social media accounts</a:t>
            </a:r>
          </a:p>
          <a:p>
            <a:r>
              <a:rPr lang="en-GB" sz="4500" b="1" dirty="0"/>
              <a:t>Three-quarters of children aged between 10 and 12 have social media accounts despite being below the age limit, a survey has found on Safer Internet Day</a:t>
            </a:r>
          </a:p>
          <a:p>
            <a:r>
              <a:rPr lang="en-GB" sz="4500" b="1" dirty="0"/>
              <a:t>A majority of 10 to 12-year-olds </a:t>
            </a:r>
            <a:r>
              <a:rPr lang="en-GB" sz="4500" b="1" dirty="0">
                <a:hlinkClick r:id="rId2"/>
              </a:rPr>
              <a:t>use social media</a:t>
            </a:r>
            <a:r>
              <a:rPr lang="en-GB" sz="4500" b="1" dirty="0"/>
              <a:t> despite being below the age limit to have an account, a survey has revealed.</a:t>
            </a:r>
          </a:p>
          <a:p>
            <a:r>
              <a:rPr lang="en-GB" sz="4500" b="1" dirty="0"/>
              <a:t>Social media services like Facebook, Twitter, Instagram, Pinterest and Snapchat require account holders to be at least 13 years-old.</a:t>
            </a:r>
          </a:p>
          <a:p>
            <a:endParaRPr lang="en-GB" sz="4500" b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57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>
                <a:solidFill>
                  <a:srgbClr val="008000"/>
                </a:solidFill>
                <a:latin typeface="Century Gothic" panose="020B0502020202020204" pitchFamily="34" charset="0"/>
              </a:rPr>
              <a:t>Benefits of technology for children: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Clr>
                <a:schemeClr val="tx1"/>
              </a:buClr>
              <a:buSzPct val="150000"/>
              <a:buFontTx/>
              <a:buChar char="•"/>
            </a:pPr>
            <a:r>
              <a:rPr lang="en-GB" altLang="en-US" sz="2400" dirty="0">
                <a:latin typeface="Century Gothic" panose="020B0502020202020204" pitchFamily="34" charset="0"/>
              </a:rPr>
              <a:t>fun</a:t>
            </a:r>
          </a:p>
          <a:p>
            <a:pPr lvl="1">
              <a:buClr>
                <a:schemeClr val="tx1"/>
              </a:buClr>
              <a:buSzPct val="150000"/>
              <a:buFontTx/>
              <a:buChar char="•"/>
            </a:pPr>
            <a:endParaRPr lang="en-GB" altLang="en-US" sz="2400" dirty="0">
              <a:latin typeface="Century Gothic" panose="020B0502020202020204" pitchFamily="34" charset="0"/>
            </a:endParaRPr>
          </a:p>
          <a:p>
            <a:pPr lvl="1">
              <a:buClr>
                <a:schemeClr val="tx1"/>
              </a:buClr>
              <a:buSzPct val="150000"/>
              <a:buFontTx/>
              <a:buChar char="•"/>
            </a:pPr>
            <a:r>
              <a:rPr lang="en-GB" altLang="en-US" sz="2400" dirty="0">
                <a:latin typeface="Century Gothic" panose="020B0502020202020204" pitchFamily="34" charset="0"/>
              </a:rPr>
              <a:t>educational </a:t>
            </a:r>
          </a:p>
          <a:p>
            <a:pPr lvl="1">
              <a:buClr>
                <a:schemeClr val="tx1"/>
              </a:buClr>
              <a:buSzPct val="150000"/>
              <a:buFontTx/>
              <a:buChar char="•"/>
            </a:pPr>
            <a:endParaRPr lang="en-GB" altLang="en-US" sz="2400" dirty="0">
              <a:latin typeface="Century Gothic" panose="020B0502020202020204" pitchFamily="34" charset="0"/>
            </a:endParaRPr>
          </a:p>
          <a:p>
            <a:pPr lvl="1">
              <a:buClr>
                <a:schemeClr val="tx1"/>
              </a:buClr>
              <a:buSzPct val="150000"/>
              <a:buFontTx/>
              <a:buChar char="•"/>
            </a:pPr>
            <a:r>
              <a:rPr lang="en-GB" altLang="en-US" sz="2400" dirty="0">
                <a:latin typeface="Century Gothic" panose="020B0502020202020204" pitchFamily="34" charset="0"/>
              </a:rPr>
              <a:t>can help raise standards</a:t>
            </a:r>
          </a:p>
          <a:p>
            <a:pPr lvl="1">
              <a:buClr>
                <a:schemeClr val="tx1"/>
              </a:buClr>
              <a:buSzPct val="150000"/>
              <a:buNone/>
            </a:pPr>
            <a:endParaRPr lang="en-GB" altLang="en-US" sz="2400" dirty="0">
              <a:latin typeface="Century Gothic" panose="020B0502020202020204" pitchFamily="34" charset="0"/>
            </a:endParaRPr>
          </a:p>
          <a:p>
            <a:pPr lvl="1">
              <a:buClr>
                <a:schemeClr val="tx1"/>
              </a:buClr>
              <a:buSzPct val="150000"/>
              <a:buFontTx/>
              <a:buChar char="•"/>
            </a:pPr>
            <a:r>
              <a:rPr lang="en-GB" altLang="en-US" sz="2400" dirty="0">
                <a:latin typeface="Century Gothic" panose="020B0502020202020204" pitchFamily="34" charset="0"/>
              </a:rPr>
              <a:t>helps build creativity</a:t>
            </a:r>
          </a:p>
          <a:p>
            <a:pPr lvl="1">
              <a:buClr>
                <a:schemeClr val="tx1"/>
              </a:buClr>
              <a:buSzPct val="150000"/>
              <a:buFontTx/>
              <a:buChar char="•"/>
            </a:pPr>
            <a:endParaRPr lang="en-GB" altLang="en-US" sz="2400" dirty="0">
              <a:latin typeface="Century Gothic" panose="020B0502020202020204" pitchFamily="34" charset="0"/>
            </a:endParaRPr>
          </a:p>
          <a:p>
            <a:pPr lvl="1">
              <a:buClr>
                <a:schemeClr val="tx1"/>
              </a:buClr>
              <a:buSzPct val="150000"/>
              <a:buFontTx/>
              <a:buChar char="•"/>
            </a:pPr>
            <a:r>
              <a:rPr lang="en-GB" altLang="en-US" sz="2400" dirty="0">
                <a:latin typeface="Century Gothic" panose="020B0502020202020204" pitchFamily="34" charset="0"/>
              </a:rPr>
              <a:t>enables communication with friends and family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294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2352" y="75865"/>
            <a:ext cx="8093075" cy="1143000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rgbClr val="008000"/>
                </a:solidFill>
                <a:latin typeface="Century Gothic" panose="020B0502020202020204" pitchFamily="34" charset="0"/>
              </a:rPr>
              <a:t>Some of the technologies……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4261410" y="1984040"/>
            <a:ext cx="2387600" cy="1382712"/>
          </a:xfrm>
          <a:prstGeom prst="plus">
            <a:avLst>
              <a:gd name="adj" fmla="val 25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Font typeface="Arial" panose="020B0604020202020204" pitchFamily="34" charset="0"/>
              <a:buChar char="–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7138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5125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</a:rPr>
              <a:t>BLOGS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288647" y="2661902"/>
            <a:ext cx="2387600" cy="1382713"/>
          </a:xfrm>
          <a:prstGeom prst="plus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Font typeface="Arial" panose="020B0604020202020204" pitchFamily="34" charset="0"/>
              <a:buChar char="–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7138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5125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</a:rPr>
              <a:t>E-mail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8317472" y="3366752"/>
            <a:ext cx="2387600" cy="1382713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Font typeface="Arial" panose="020B0604020202020204" pitchFamily="34" charset="0"/>
              <a:buChar char="–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7138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5125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</a:rPr>
              <a:t>Podcasting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288647" y="1301415"/>
            <a:ext cx="2387600" cy="1382712"/>
          </a:xfrm>
          <a:prstGeom prst="plus">
            <a:avLst>
              <a:gd name="adj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Font typeface="Arial" panose="020B0604020202020204" pitchFamily="34" charset="0"/>
              <a:buChar char="–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7138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5125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</a:rPr>
              <a:t>Instant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</a:rPr>
              <a:t>messaging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4272522" y="3366752"/>
            <a:ext cx="2387600" cy="1382713"/>
          </a:xfrm>
          <a:prstGeom prst="plus">
            <a:avLst>
              <a:gd name="adj" fmla="val 25000"/>
            </a:avLst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Font typeface="Arial" panose="020B0604020202020204" pitchFamily="34" charset="0"/>
              <a:buChar char="–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7138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5125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b="1" dirty="0">
                <a:solidFill>
                  <a:schemeClr val="tx1"/>
                </a:solidFill>
              </a:rPr>
              <a:t>Gaming sites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8330172" y="1982452"/>
            <a:ext cx="2387600" cy="1382713"/>
          </a:xfrm>
          <a:prstGeom prst="plus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Font typeface="Arial" panose="020B0604020202020204" pitchFamily="34" charset="0"/>
              <a:buChar char="–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7138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5125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</a:rPr>
              <a:t>Social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</a:rPr>
              <a:t>networking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6288647" y="4033502"/>
            <a:ext cx="2387600" cy="1382713"/>
          </a:xfrm>
          <a:prstGeom prst="plus">
            <a:avLst>
              <a:gd name="adj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Font typeface="Arial" panose="020B0604020202020204" pitchFamily="34" charset="0"/>
              <a:buChar char="–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7138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5125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</a:rPr>
              <a:t>Chat Rooms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8317472" y="612440"/>
            <a:ext cx="2387600" cy="1382712"/>
          </a:xfrm>
          <a:prstGeom prst="plus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Font typeface="Arial" panose="020B0604020202020204" pitchFamily="34" charset="0"/>
              <a:buChar char="–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7138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5125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</a:rPr>
              <a:t>Mobile phones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4247122" y="4700252"/>
            <a:ext cx="2387600" cy="1382713"/>
          </a:xfrm>
          <a:prstGeom prst="plus">
            <a:avLst>
              <a:gd name="adj" fmla="val 250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Font typeface="Arial" panose="020B0604020202020204" pitchFamily="34" charset="0"/>
              <a:buChar char="–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7138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5125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</a:rPr>
              <a:t>Video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</a:rPr>
              <a:t>broadcasting</a:t>
            </a: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2318310" y="2666665"/>
            <a:ext cx="2387600" cy="1382712"/>
          </a:xfrm>
          <a:prstGeom prst="plus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Font typeface="Arial" panose="020B0604020202020204" pitchFamily="34" charset="0"/>
              <a:buChar char="–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7138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5125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</a:rPr>
              <a:t>Music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</a:rPr>
              <a:t>Download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</a:rPr>
              <a:t>sites</a:t>
            </a:r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2318310" y="4031915"/>
            <a:ext cx="2387600" cy="1382712"/>
          </a:xfrm>
          <a:prstGeom prst="plus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Font typeface="Arial" panose="020B0604020202020204" pitchFamily="34" charset="0"/>
              <a:buChar char="–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7138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5125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</a:rPr>
              <a:t>Wikies</a:t>
            </a: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2213535" y="1304590"/>
            <a:ext cx="2387600" cy="1382712"/>
          </a:xfrm>
          <a:prstGeom prst="plus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Font typeface="Arial" panose="020B0604020202020204" pitchFamily="34" charset="0"/>
              <a:buChar char="–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7138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5125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</a:rPr>
              <a:t>What next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17" name="AutoShape 1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285472" y="5352715"/>
            <a:ext cx="2387600" cy="1382712"/>
          </a:xfrm>
          <a:prstGeom prst="plus">
            <a:avLst>
              <a:gd name="adj" fmla="val 250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Font typeface="Arial" panose="020B0604020202020204" pitchFamily="34" charset="0"/>
              <a:buChar char="–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7138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5125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</a:rPr>
              <a:t>Text</a:t>
            </a:r>
          </a:p>
        </p:txBody>
      </p:sp>
      <p:sp>
        <p:nvSpPr>
          <p:cNvPr id="18" name="AutoShape 19"/>
          <p:cNvSpPr>
            <a:spLocks noChangeArrowheads="1"/>
          </p:cNvSpPr>
          <p:nvPr/>
        </p:nvSpPr>
        <p:spPr bwMode="auto">
          <a:xfrm>
            <a:off x="8333347" y="4670090"/>
            <a:ext cx="2387600" cy="1382712"/>
          </a:xfrm>
          <a:prstGeom prst="plus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Font typeface="Arial" panose="020B0604020202020204" pitchFamily="34" charset="0"/>
              <a:buChar char="–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7138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5125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</a:rPr>
              <a:t>P2P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</a:rPr>
              <a:t>file-sharing</a:t>
            </a:r>
          </a:p>
        </p:txBody>
      </p:sp>
    </p:spTree>
    <p:extLst>
      <p:ext uri="{BB962C8B-B14F-4D97-AF65-F5344CB8AC3E}">
        <p14:creationId xmlns:p14="http://schemas.microsoft.com/office/powerpoint/2010/main" val="143558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>
                <a:latin typeface="Century Gothic" panose="020B0502020202020204" pitchFamily="34" charset="0"/>
              </a:rPr>
              <a:t>Children make online ‘friends’ and chat to people who are unknown who may pose a risk to them</a:t>
            </a:r>
          </a:p>
          <a:p>
            <a:r>
              <a:rPr lang="en-GB" altLang="en-US" dirty="0">
                <a:latin typeface="Century Gothic" panose="020B0502020202020204" pitchFamily="34" charset="0"/>
              </a:rPr>
              <a:t>Children may upload or view inappropriate material</a:t>
            </a:r>
          </a:p>
          <a:p>
            <a:r>
              <a:rPr lang="en-GB" altLang="en-US" dirty="0">
                <a:latin typeface="Century Gothic" panose="020B0502020202020204" pitchFamily="34" charset="0"/>
              </a:rPr>
              <a:t>Sharing files can lead to spyware, identify theft and greater vulnerability to viruses.</a:t>
            </a:r>
          </a:p>
          <a:p>
            <a:r>
              <a:rPr lang="en-GB" altLang="en-US" dirty="0">
                <a:latin typeface="Century Gothic" panose="020B0502020202020204" pitchFamily="34" charset="0"/>
              </a:rPr>
              <a:t>Risk of cyber bullying</a:t>
            </a:r>
          </a:p>
          <a:p>
            <a:endParaRPr lang="en-GB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1840181" y="463707"/>
            <a:ext cx="2387600" cy="1382712"/>
          </a:xfrm>
          <a:prstGeom prst="plus">
            <a:avLst>
              <a:gd name="adj" fmla="val 25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Font typeface="Arial" panose="020B0604020202020204" pitchFamily="34" charset="0"/>
              <a:buChar char="–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7138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5125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3200" b="1">
                <a:solidFill>
                  <a:schemeClr val="tx1"/>
                </a:solidFill>
                <a:latin typeface="Century Gothic" panose="020B0502020202020204" pitchFamily="34" charset="0"/>
              </a:rPr>
              <a:t>Risks</a:t>
            </a:r>
          </a:p>
        </p:txBody>
      </p:sp>
    </p:spTree>
    <p:extLst>
      <p:ext uri="{BB962C8B-B14F-4D97-AF65-F5344CB8AC3E}">
        <p14:creationId xmlns:p14="http://schemas.microsoft.com/office/powerpoint/2010/main" val="64682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1761" y="648126"/>
            <a:ext cx="7977187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      </a:t>
            </a:r>
            <a:r>
              <a:rPr lang="en-GB" altLang="en-US" smtClean="0">
                <a:solidFill>
                  <a:srgbClr val="008000"/>
                </a:solidFill>
                <a:latin typeface="Century Gothic" panose="020B0502020202020204" pitchFamily="34" charset="0"/>
              </a:rPr>
              <a:t>School                             Home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2061761" y="1783188"/>
            <a:ext cx="3970337" cy="383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mtClean="0">
                <a:latin typeface="Century Gothic" panose="020B0502020202020204" pitchFamily="34" charset="0"/>
              </a:rPr>
              <a:t>Supervised</a:t>
            </a:r>
          </a:p>
          <a:p>
            <a:r>
              <a:rPr lang="en-GB" altLang="en-US" smtClean="0">
                <a:latin typeface="Century Gothic" panose="020B0502020202020204" pitchFamily="34" charset="0"/>
              </a:rPr>
              <a:t>Monitored</a:t>
            </a:r>
          </a:p>
          <a:p>
            <a:r>
              <a:rPr lang="en-GB" altLang="en-US" smtClean="0">
                <a:latin typeface="Century Gothic" panose="020B0502020202020204" pitchFamily="34" charset="0"/>
              </a:rPr>
              <a:t>Filtered</a:t>
            </a:r>
          </a:p>
          <a:p>
            <a:r>
              <a:rPr lang="en-GB" altLang="en-US" smtClean="0">
                <a:latin typeface="Century Gothic" panose="020B0502020202020204" pitchFamily="34" charset="0"/>
              </a:rPr>
              <a:t>Curriculum</a:t>
            </a:r>
          </a:p>
          <a:p>
            <a:endParaRPr lang="en-GB" altLang="en-US" smtClean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5216123" y="1114851"/>
            <a:ext cx="1843088" cy="274637"/>
          </a:xfrm>
          <a:prstGeom prst="leftRightArrow">
            <a:avLst>
              <a:gd name="adj1" fmla="val 50000"/>
              <a:gd name="adj2" fmla="val 13422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Font typeface="Arial" panose="020B0604020202020204" pitchFamily="34" charset="0"/>
              <a:buChar char="–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7138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5125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784698" y="1840338"/>
            <a:ext cx="15097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Font typeface="Arial" panose="020B0604020202020204" pitchFamily="34" charset="0"/>
              <a:buChar char="–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7138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5125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GB" altLang="en-US" sz="10000" b="1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845861" y="4018388"/>
            <a:ext cx="7504112" cy="1123384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Font typeface="Arial" panose="020B0604020202020204" pitchFamily="34" charset="0"/>
              <a:buChar char="–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7138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5125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0000"/>
              </a:spcBef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4D4D4D"/>
              </a:buClr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GB" altLang="en-US" sz="4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Rise of smartphone and </a:t>
            </a:r>
            <a:r>
              <a:rPr lang="en-GB" altLang="en-US" sz="4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ipad</a:t>
            </a:r>
            <a:endParaRPr lang="en-GB" altLang="en-US" sz="4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GB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73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03428" y="274638"/>
            <a:ext cx="8093075" cy="1143000"/>
          </a:xfrm>
        </p:spPr>
        <p:txBody>
          <a:bodyPr/>
          <a:lstStyle/>
          <a:p>
            <a:r>
              <a:rPr lang="en-US" altLang="en-US" smtClean="0">
                <a:solidFill>
                  <a:srgbClr val="008000"/>
                </a:solidFill>
                <a:latin typeface="Century Gothic" panose="020B0502020202020204" pitchFamily="34" charset="0"/>
              </a:rPr>
              <a:t>What to do?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2203428" y="1409700"/>
            <a:ext cx="8051800" cy="3835400"/>
          </a:xfrm>
        </p:spPr>
        <p:txBody>
          <a:bodyPr/>
          <a:lstStyle/>
          <a:p>
            <a:r>
              <a:rPr lang="en-US" altLang="en-US" smtClean="0">
                <a:latin typeface="Century Gothic" panose="020B0502020202020204" pitchFamily="34" charset="0"/>
              </a:rPr>
              <a:t>Check history of websites children have viewed</a:t>
            </a:r>
          </a:p>
          <a:p>
            <a:r>
              <a:rPr lang="en-US" altLang="en-US" smtClean="0">
                <a:latin typeface="Century Gothic" panose="020B0502020202020204" pitchFamily="34" charset="0"/>
              </a:rPr>
              <a:t>Turn on Safe Search in Google</a:t>
            </a:r>
          </a:p>
          <a:p>
            <a:endParaRPr lang="en-US" altLang="en-US" smtClean="0"/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640" y="3040063"/>
            <a:ext cx="3292475" cy="381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>
            <a:off x="5464153" y="4598988"/>
            <a:ext cx="1366837" cy="481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288487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2585" y="772731"/>
            <a:ext cx="892505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latin typeface="Century Gothic" panose="020B0502020202020204" pitchFamily="34" charset="0"/>
              </a:rPr>
              <a:t>Encourage use of child friendly search engines e.g. Yahooligans</a:t>
            </a:r>
          </a:p>
          <a:p>
            <a:endParaRPr lang="en-US" altLang="en-US" sz="2800" dirty="0">
              <a:latin typeface="Century Gothic" panose="020B0502020202020204" pitchFamily="34" charset="0"/>
            </a:endParaRPr>
          </a:p>
          <a:p>
            <a:r>
              <a:rPr lang="en-US" altLang="en-US" sz="2800" dirty="0">
                <a:latin typeface="Century Gothic" panose="020B0502020202020204" pitchFamily="34" charset="0"/>
              </a:rPr>
              <a:t>Use safe search apps on </a:t>
            </a:r>
            <a:r>
              <a:rPr lang="en-US" altLang="en-US" sz="2800" dirty="0" err="1">
                <a:latin typeface="Century Gothic" panose="020B0502020202020204" pitchFamily="34" charset="0"/>
              </a:rPr>
              <a:t>iphones</a:t>
            </a:r>
            <a:r>
              <a:rPr lang="en-US" altLang="en-US" sz="2800" dirty="0">
                <a:latin typeface="Century Gothic" panose="020B0502020202020204" pitchFamily="34" charset="0"/>
              </a:rPr>
              <a:t> and </a:t>
            </a:r>
            <a:r>
              <a:rPr lang="en-US" altLang="en-US" sz="2800" dirty="0" err="1">
                <a:latin typeface="Century Gothic" panose="020B0502020202020204" pitchFamily="34" charset="0"/>
              </a:rPr>
              <a:t>ipads</a:t>
            </a:r>
            <a:r>
              <a:rPr lang="en-US" altLang="en-US" sz="2800" dirty="0">
                <a:latin typeface="Century Gothic" panose="020B0502020202020204" pitchFamily="34" charset="0"/>
              </a:rPr>
              <a:t> e.g. K9 browser</a:t>
            </a:r>
          </a:p>
          <a:p>
            <a:endParaRPr lang="en-US" altLang="en-US" sz="2800" dirty="0">
              <a:latin typeface="Century Gothic" panose="020B0502020202020204" pitchFamily="34" charset="0"/>
            </a:endParaRPr>
          </a:p>
          <a:p>
            <a:r>
              <a:rPr lang="en-US" altLang="en-US" sz="2800" dirty="0">
                <a:latin typeface="Century Gothic" panose="020B0502020202020204" pitchFamily="34" charset="0"/>
              </a:rPr>
              <a:t>Think about when your child needs a mobile phone. Contact the provider to put restrictions on usage. </a:t>
            </a:r>
            <a:endParaRPr lang="en-US" altLang="en-US" sz="2800" dirty="0" smtClean="0">
              <a:latin typeface="Century Gothic" panose="020B0502020202020204" pitchFamily="34" charset="0"/>
            </a:endParaRPr>
          </a:p>
          <a:p>
            <a:endParaRPr lang="en-US" altLang="en-US" sz="2800" dirty="0">
              <a:latin typeface="Century Gothic" panose="020B0502020202020204" pitchFamily="34" charset="0"/>
            </a:endParaRPr>
          </a:p>
          <a:p>
            <a:r>
              <a:rPr lang="en-US" altLang="en-US" sz="2800" dirty="0" smtClean="0">
                <a:latin typeface="Century Gothic" panose="020B0502020202020204" pitchFamily="34" charset="0"/>
              </a:rPr>
              <a:t>Don’t allow your child on tablets behind closed doors.</a:t>
            </a:r>
            <a:endParaRPr lang="en-US" alt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397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Century Gothic" panose="020B0502020202020204" pitchFamily="34" charset="0"/>
              </a:rPr>
              <a:t>Make sure you use a firewall and have anti-virus software</a:t>
            </a:r>
          </a:p>
          <a:p>
            <a:pPr>
              <a:buFontTx/>
              <a:buNone/>
            </a:pPr>
            <a:endParaRPr lang="en-US" altLang="en-US" dirty="0">
              <a:latin typeface="Century Gothic" panose="020B0502020202020204" pitchFamily="34" charset="0"/>
            </a:endParaRPr>
          </a:p>
          <a:p>
            <a:r>
              <a:rPr lang="en-US" altLang="en-US" dirty="0">
                <a:latin typeface="Century Gothic" panose="020B0502020202020204" pitchFamily="34" charset="0"/>
              </a:rPr>
              <a:t>Set up a family email for websites children access</a:t>
            </a:r>
          </a:p>
          <a:p>
            <a:endParaRPr lang="en-US" altLang="en-US" dirty="0">
              <a:latin typeface="Century Gothic" panose="020B0502020202020204" pitchFamily="34" charset="0"/>
            </a:endParaRPr>
          </a:p>
          <a:p>
            <a:r>
              <a:rPr lang="en-US" altLang="en-US" dirty="0">
                <a:latin typeface="Century Gothic" panose="020B0502020202020204" pitchFamily="34" charset="0"/>
              </a:rPr>
              <a:t>Encourage children to not use a nickname on sites and not share personal information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570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36003" y="248880"/>
            <a:ext cx="8093075" cy="1143000"/>
          </a:xfrm>
        </p:spPr>
        <p:txBody>
          <a:bodyPr/>
          <a:lstStyle/>
          <a:p>
            <a:r>
              <a:rPr lang="en-US" altLang="en-US" smtClean="0">
                <a:solidFill>
                  <a:srgbClr val="008000"/>
                </a:solidFill>
                <a:latin typeface="Century Gothic" panose="020B0502020202020204" pitchFamily="34" charset="0"/>
              </a:rPr>
              <a:t>Gaming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2036003" y="1383942"/>
            <a:ext cx="8051800" cy="2708275"/>
          </a:xfrm>
        </p:spPr>
        <p:txBody>
          <a:bodyPr/>
          <a:lstStyle/>
          <a:p>
            <a:r>
              <a:rPr lang="en-US" altLang="en-US" sz="2400" smtClean="0">
                <a:latin typeface="Century Gothic" panose="020B0502020202020204" pitchFamily="34" charset="0"/>
              </a:rPr>
              <a:t>Massively multiplayer online role playing games</a:t>
            </a:r>
          </a:p>
          <a:p>
            <a:r>
              <a:rPr lang="en-US" altLang="en-US" sz="2400" smtClean="0">
                <a:latin typeface="Century Gothic" panose="020B0502020202020204" pitchFamily="34" charset="0"/>
              </a:rPr>
              <a:t>Talk to children about playing with strangers and giving personal information</a:t>
            </a:r>
          </a:p>
          <a:p>
            <a:endParaRPr lang="en-US" altLang="en-US" sz="24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028" y="2900005"/>
            <a:ext cx="7181850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93690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223</TotalTime>
  <Words>370</Words>
  <Application>Microsoft Office PowerPoint</Application>
  <PresentationFormat>Widescreen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Trebuchet MS</vt:lpstr>
      <vt:lpstr>Tw Cen MT</vt:lpstr>
      <vt:lpstr>Circuit</vt:lpstr>
      <vt:lpstr>E-Safety for Parents and Carers </vt:lpstr>
      <vt:lpstr>Benefits of technology for children:</vt:lpstr>
      <vt:lpstr>Some of the technologies……</vt:lpstr>
      <vt:lpstr>PowerPoint Presentation</vt:lpstr>
      <vt:lpstr>      School                             Home</vt:lpstr>
      <vt:lpstr>What to do?</vt:lpstr>
      <vt:lpstr>PowerPoint Presentation</vt:lpstr>
      <vt:lpstr>PowerPoint Presentation</vt:lpstr>
      <vt:lpstr>Gaming</vt:lpstr>
      <vt:lpstr>For more information…..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E-Safety for Parents and Carers</dc:title>
  <dc:creator>Ben Barnard</dc:creator>
  <cp:lastModifiedBy>Office</cp:lastModifiedBy>
  <cp:revision>7</cp:revision>
  <dcterms:created xsi:type="dcterms:W3CDTF">2017-02-23T12:29:44Z</dcterms:created>
  <dcterms:modified xsi:type="dcterms:W3CDTF">2017-03-01T14:29:45Z</dcterms:modified>
</cp:coreProperties>
</file>